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PTSans-regular.fntdata"/><Relationship Id="rId27"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T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6c007bfa2a_1_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g26c007bfa2a_1_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5" name="Google Shape;55;g26c007bfa2a_1_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c007bfa2a_1_12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6c007bfa2a_1_12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91" name="Google Shape;191;g26c007bfa2a_1_12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c007bfa2a_1_13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6c007bfa2a_1_13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08" name="Google Shape;208;g26c007bfa2a_1_13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c007bfa2a_1_15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6c007bfa2a_1_15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6" name="Google Shape;226;g26c007bfa2a_1_15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bff78267a_0_2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6bff78267a_0_2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35" name="Google Shape;235;g26bff78267a_0_2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bff78267a_0_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26bff78267a_0_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7" name="Google Shape;67;g26bff78267a_0_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c007bfa2a_1_11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g26c007bfa2a_1_11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79" name="Google Shape;79;g26c007bfa2a_1_11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c007bfa2a_1_2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26c007bfa2a_1_2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8" name="Google Shape;88;g26c007bfa2a_1_2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c007bfa2a_1_4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6c007bfa2a_1_4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13" name="Google Shape;113;g26c007bfa2a_1_4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c007bfa2a_1_7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6c007bfa2a_1_7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33" name="Google Shape;133;g26c007bfa2a_1_7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c007bfa2a_1_9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6c007bfa2a_1_9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7" name="Google Shape;147;g26c007bfa2a_1_9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c007bfa2a_4_1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6c007bfa2a_4_1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66" name="Google Shape;166;g26c007bfa2a_4_1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bff78267a_0_1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6bff78267a_0_1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2" name="Google Shape;182;g26bff78267a_0_1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preencoded.png" id="57" name="Google Shape;57;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 name="Google Shape;58;p15"/>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b="1" sz="2700">
              <a:solidFill>
                <a:srgbClr val="00002E"/>
              </a:solidFill>
              <a:latin typeface="Nunito"/>
              <a:ea typeface="Nunito"/>
              <a:cs typeface="Nunito"/>
              <a:sym typeface="Nunito"/>
            </a:endParaRPr>
          </a:p>
        </p:txBody>
      </p:sp>
      <p:sp>
        <p:nvSpPr>
          <p:cNvPr id="59" name="Google Shape;59;p15"/>
          <p:cNvSpPr/>
          <p:nvPr/>
        </p:nvSpPr>
        <p:spPr>
          <a:xfrm>
            <a:off x="1404000" y="2144750"/>
            <a:ext cx="6336000" cy="1041600"/>
          </a:xfrm>
          <a:prstGeom prst="rect">
            <a:avLst/>
          </a:prstGeom>
          <a:noFill/>
          <a:ln>
            <a:noFill/>
          </a:ln>
        </p:spPr>
        <p:txBody>
          <a:bodyPr anchorCtr="0" anchor="t" bIns="28575" lIns="57150" spcFirstLastPara="1" rIns="57150" wrap="square" tIns="28575">
            <a:noAutofit/>
          </a:bodyPr>
          <a:lstStyle/>
          <a:p>
            <a:pPr indent="0" lvl="0" marL="0" marR="0" rtl="0" algn="ctr">
              <a:lnSpc>
                <a:spcPct val="124995"/>
              </a:lnSpc>
              <a:spcBef>
                <a:spcPts val="0"/>
              </a:spcBef>
              <a:spcAft>
                <a:spcPts val="0"/>
              </a:spcAft>
              <a:buClr>
                <a:srgbClr val="00002E"/>
              </a:buClr>
              <a:buSzPts val="3300"/>
              <a:buFont typeface="Nunito"/>
              <a:buNone/>
            </a:pPr>
            <a:r>
              <a:rPr b="1" lang="en" sz="3300">
                <a:solidFill>
                  <a:srgbClr val="00002E"/>
                </a:solidFill>
                <a:latin typeface="Nunito"/>
                <a:ea typeface="Nunito"/>
                <a:cs typeface="Nunito"/>
                <a:sym typeface="Nunito"/>
              </a:rPr>
              <a:t>Generation artificial MRI images by style transfer using Cycle GAN(modified Unet)</a:t>
            </a:r>
            <a:endParaRPr b="0" i="0" sz="3300" u="none" cap="none" strike="noStrike">
              <a:solidFill>
                <a:schemeClr val="dk1"/>
              </a:solidFill>
              <a:latin typeface="Calibri"/>
              <a:ea typeface="Calibri"/>
              <a:cs typeface="Calibri"/>
              <a:sym typeface="Calibri"/>
            </a:endParaRPr>
          </a:p>
        </p:txBody>
      </p:sp>
      <p:sp>
        <p:nvSpPr>
          <p:cNvPr id="60" name="Google Shape;60;p15"/>
          <p:cNvSpPr/>
          <p:nvPr/>
        </p:nvSpPr>
        <p:spPr>
          <a:xfrm>
            <a:off x="1247950" y="2398775"/>
            <a:ext cx="6463200" cy="97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t/>
            </a:r>
            <a:endParaRPr b="0" i="0" sz="1100" u="none" cap="none" strike="noStrike">
              <a:solidFill>
                <a:schemeClr val="dk1"/>
              </a:solidFill>
              <a:latin typeface="Calibri"/>
              <a:ea typeface="Calibri"/>
              <a:cs typeface="Calibri"/>
              <a:sym typeface="Calibri"/>
            </a:endParaRPr>
          </a:p>
        </p:txBody>
      </p:sp>
      <p:sp>
        <p:nvSpPr>
          <p:cNvPr id="61" name="Google Shape;61;p15"/>
          <p:cNvSpPr/>
          <p:nvPr/>
        </p:nvSpPr>
        <p:spPr>
          <a:xfrm>
            <a:off x="1467743" y="3496791"/>
            <a:ext cx="222126" cy="222126"/>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2" name="Google Shape;62;p15"/>
          <p:cNvSpPr/>
          <p:nvPr/>
        </p:nvSpPr>
        <p:spPr>
          <a:xfrm>
            <a:off x="7122175" y="4766150"/>
            <a:ext cx="1921500" cy="243000"/>
          </a:xfrm>
          <a:prstGeom prst="rect">
            <a:avLst/>
          </a:prstGeom>
          <a:noFill/>
          <a:ln>
            <a:noFill/>
          </a:ln>
        </p:spPr>
        <p:txBody>
          <a:bodyPr anchorCtr="0" anchor="t" bIns="28575" lIns="57150" spcFirstLastPara="1" rIns="57150" wrap="square" tIns="28575">
            <a:noAutofit/>
          </a:bodyPr>
          <a:lstStyle/>
          <a:p>
            <a:pPr indent="0" lvl="0" marL="0" marR="0" rtl="0" algn="l">
              <a:lnSpc>
                <a:spcPct val="140009"/>
              </a:lnSpc>
              <a:spcBef>
                <a:spcPts val="0"/>
              </a:spcBef>
              <a:spcAft>
                <a:spcPts val="0"/>
              </a:spcAft>
              <a:buClr>
                <a:srgbClr val="00002E"/>
              </a:buClr>
              <a:buSzPts val="1400"/>
              <a:buFont typeface="PT Sans"/>
              <a:buNone/>
            </a:pPr>
            <a:r>
              <a:rPr b="1" i="0" lang="en" sz="1400" u="none" cap="none" strike="noStrike">
                <a:solidFill>
                  <a:srgbClr val="00002E"/>
                </a:solidFill>
                <a:latin typeface="Nunito"/>
                <a:ea typeface="Nunito"/>
                <a:cs typeface="Nunito"/>
                <a:sym typeface="Nunito"/>
              </a:rPr>
              <a:t>by Akshay</a:t>
            </a:r>
            <a:r>
              <a:rPr b="1" lang="en">
                <a:solidFill>
                  <a:srgbClr val="00002E"/>
                </a:solidFill>
                <a:latin typeface="Nunito"/>
                <a:ea typeface="Nunito"/>
                <a:cs typeface="Nunito"/>
                <a:sym typeface="Nunito"/>
              </a:rPr>
              <a:t> kumar</a:t>
            </a:r>
            <a:endParaRPr b="1">
              <a:solidFill>
                <a:srgbClr val="00002E"/>
              </a:solidFill>
              <a:latin typeface="Nunito"/>
              <a:ea typeface="Nunito"/>
              <a:cs typeface="Nunito"/>
              <a:sym typeface="Nunito"/>
            </a:endParaRPr>
          </a:p>
          <a:p>
            <a:pPr indent="0" lvl="0" marL="0" marR="0" rtl="0" algn="l">
              <a:lnSpc>
                <a:spcPct val="140009"/>
              </a:lnSpc>
              <a:spcBef>
                <a:spcPts val="0"/>
              </a:spcBef>
              <a:spcAft>
                <a:spcPts val="0"/>
              </a:spcAft>
              <a:buClr>
                <a:srgbClr val="00002E"/>
              </a:buClr>
              <a:buSzPts val="1400"/>
              <a:buFont typeface="PT Sans"/>
              <a:buNone/>
            </a:pPr>
            <a:r>
              <a:t/>
            </a:r>
            <a:endParaRPr b="1">
              <a:solidFill>
                <a:srgbClr val="00002E"/>
              </a:solidFill>
              <a:latin typeface="Nunito"/>
              <a:ea typeface="Nunito"/>
              <a:cs typeface="Nunito"/>
              <a:sym typeface="Nunito"/>
            </a:endParaRPr>
          </a:p>
        </p:txBody>
      </p:sp>
      <p:sp>
        <p:nvSpPr>
          <p:cNvPr id="63" name="Google Shape;63;p15"/>
          <p:cNvSpPr txBox="1"/>
          <p:nvPr/>
        </p:nvSpPr>
        <p:spPr>
          <a:xfrm>
            <a:off x="1155550" y="615825"/>
            <a:ext cx="6648000" cy="12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00002E"/>
                </a:solidFill>
                <a:latin typeface="Nunito"/>
                <a:ea typeface="Nunito"/>
                <a:cs typeface="Nunito"/>
                <a:sym typeface="Nunito"/>
              </a:rPr>
              <a:t>Capstone Project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4" name="Google Shape;194;p24"/>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24"/>
          <p:cNvSpPr/>
          <p:nvPr/>
        </p:nvSpPr>
        <p:spPr>
          <a:xfrm>
            <a:off x="1467743" y="1074763"/>
            <a:ext cx="6208439" cy="867966"/>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Training process and optimization methods</a:t>
            </a:r>
            <a:endParaRPr b="0" i="0" sz="2700" u="none" cap="none" strike="noStrike">
              <a:solidFill>
                <a:schemeClr val="dk1"/>
              </a:solidFill>
              <a:latin typeface="Calibri"/>
              <a:ea typeface="Calibri"/>
              <a:cs typeface="Calibri"/>
              <a:sym typeface="Calibri"/>
            </a:endParaRPr>
          </a:p>
        </p:txBody>
      </p:sp>
      <p:sp>
        <p:nvSpPr>
          <p:cNvPr id="196" name="Google Shape;196;p24"/>
          <p:cNvSpPr/>
          <p:nvPr/>
        </p:nvSpPr>
        <p:spPr>
          <a:xfrm>
            <a:off x="1467743" y="2289869"/>
            <a:ext cx="1930599" cy="41657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rgbClr val="2D4DF2"/>
              </a:buClr>
              <a:buSzPts val="3300"/>
              <a:buFont typeface="Nunito"/>
              <a:buNone/>
            </a:pPr>
            <a:r>
              <a:rPr b="1" i="0" lang="en" sz="3300" u="none" cap="none" strike="noStrike">
                <a:solidFill>
                  <a:srgbClr val="2D4DF2"/>
                </a:solidFill>
                <a:latin typeface="Nunito"/>
                <a:ea typeface="Nunito"/>
                <a:cs typeface="Nunito"/>
                <a:sym typeface="Nunito"/>
              </a:rPr>
              <a:t>1</a:t>
            </a:r>
            <a:endParaRPr b="0" i="0" sz="3300" u="none" cap="none" strike="noStrike">
              <a:solidFill>
                <a:schemeClr val="dk1"/>
              </a:solidFill>
              <a:latin typeface="Calibri"/>
              <a:ea typeface="Calibri"/>
              <a:cs typeface="Calibri"/>
              <a:sym typeface="Calibri"/>
            </a:endParaRPr>
          </a:p>
        </p:txBody>
      </p:sp>
      <p:sp>
        <p:nvSpPr>
          <p:cNvPr id="197" name="Google Shape;197;p24"/>
          <p:cNvSpPr/>
          <p:nvPr/>
        </p:nvSpPr>
        <p:spPr>
          <a:xfrm>
            <a:off x="1565077" y="2879973"/>
            <a:ext cx="1735931" cy="216991"/>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Epochs</a:t>
            </a:r>
            <a:endParaRPr b="0" i="0" sz="1400" u="none" cap="none" strike="noStrike">
              <a:solidFill>
                <a:schemeClr val="dk1"/>
              </a:solidFill>
              <a:latin typeface="Calibri"/>
              <a:ea typeface="Calibri"/>
              <a:cs typeface="Calibri"/>
              <a:sym typeface="Calibri"/>
            </a:endParaRPr>
          </a:p>
        </p:txBody>
      </p:sp>
      <p:sp>
        <p:nvSpPr>
          <p:cNvPr id="198" name="Google Shape;198;p24"/>
          <p:cNvSpPr/>
          <p:nvPr/>
        </p:nvSpPr>
        <p:spPr>
          <a:xfrm>
            <a:off x="1467743" y="3180234"/>
            <a:ext cx="1930599" cy="888504"/>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Iterations of training on the entire dataset. Larger epochs can lead to more accurate results.</a:t>
            </a:r>
            <a:endParaRPr b="0" i="0" sz="1100" u="none" cap="none" strike="noStrike">
              <a:solidFill>
                <a:schemeClr val="dk1"/>
              </a:solidFill>
              <a:latin typeface="Calibri"/>
              <a:ea typeface="Calibri"/>
              <a:cs typeface="Calibri"/>
              <a:sym typeface="Calibri"/>
            </a:endParaRPr>
          </a:p>
        </p:txBody>
      </p:sp>
      <p:sp>
        <p:nvSpPr>
          <p:cNvPr id="199" name="Google Shape;199;p24"/>
          <p:cNvSpPr/>
          <p:nvPr/>
        </p:nvSpPr>
        <p:spPr>
          <a:xfrm>
            <a:off x="3606626" y="2289869"/>
            <a:ext cx="1930599" cy="41657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rgbClr val="015F98"/>
              </a:buClr>
              <a:buSzPts val="3300"/>
              <a:buFont typeface="Nunito"/>
              <a:buNone/>
            </a:pPr>
            <a:r>
              <a:rPr b="1" i="0" lang="en" sz="3300" u="none" cap="none" strike="noStrike">
                <a:solidFill>
                  <a:srgbClr val="015F98"/>
                </a:solidFill>
                <a:latin typeface="Nunito"/>
                <a:ea typeface="Nunito"/>
                <a:cs typeface="Nunito"/>
                <a:sym typeface="Nunito"/>
              </a:rPr>
              <a:t>2</a:t>
            </a:r>
            <a:endParaRPr b="0" i="0" sz="3300" u="none" cap="none" strike="noStrike">
              <a:solidFill>
                <a:schemeClr val="dk1"/>
              </a:solidFill>
              <a:latin typeface="Calibri"/>
              <a:ea typeface="Calibri"/>
              <a:cs typeface="Calibri"/>
              <a:sym typeface="Calibri"/>
            </a:endParaRPr>
          </a:p>
        </p:txBody>
      </p:sp>
      <p:sp>
        <p:nvSpPr>
          <p:cNvPr id="200" name="Google Shape;200;p24"/>
          <p:cNvSpPr/>
          <p:nvPr/>
        </p:nvSpPr>
        <p:spPr>
          <a:xfrm>
            <a:off x="3703960" y="2879973"/>
            <a:ext cx="1735931" cy="216991"/>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Learning Rate</a:t>
            </a:r>
            <a:endParaRPr b="0" i="0" sz="1400" u="none" cap="none" strike="noStrike">
              <a:solidFill>
                <a:schemeClr val="dk1"/>
              </a:solidFill>
              <a:latin typeface="Calibri"/>
              <a:ea typeface="Calibri"/>
              <a:cs typeface="Calibri"/>
              <a:sym typeface="Calibri"/>
            </a:endParaRPr>
          </a:p>
        </p:txBody>
      </p:sp>
      <p:sp>
        <p:nvSpPr>
          <p:cNvPr id="201" name="Google Shape;201;p24"/>
          <p:cNvSpPr/>
          <p:nvPr/>
        </p:nvSpPr>
        <p:spPr>
          <a:xfrm>
            <a:off x="3606626" y="3180234"/>
            <a:ext cx="1930599" cy="888504"/>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Controls the step size during the optimization process. Optimal rates are crucial for convergence.</a:t>
            </a:r>
            <a:endParaRPr b="0" i="0" sz="1100" u="none" cap="none" strike="noStrike">
              <a:solidFill>
                <a:schemeClr val="dk1"/>
              </a:solidFill>
              <a:latin typeface="Calibri"/>
              <a:ea typeface="Calibri"/>
              <a:cs typeface="Calibri"/>
              <a:sym typeface="Calibri"/>
            </a:endParaRPr>
          </a:p>
        </p:txBody>
      </p:sp>
      <p:sp>
        <p:nvSpPr>
          <p:cNvPr id="202" name="Google Shape;202;p24"/>
          <p:cNvSpPr/>
          <p:nvPr/>
        </p:nvSpPr>
        <p:spPr>
          <a:xfrm>
            <a:off x="5745510" y="2289869"/>
            <a:ext cx="1930673" cy="41657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rgbClr val="AD1F96"/>
              </a:buClr>
              <a:buSzPts val="3300"/>
              <a:buFont typeface="Nunito"/>
              <a:buNone/>
            </a:pPr>
            <a:r>
              <a:rPr b="1" i="0" lang="en" sz="3300" u="none" cap="none" strike="noStrike">
                <a:solidFill>
                  <a:srgbClr val="AD1F96"/>
                </a:solidFill>
                <a:latin typeface="Nunito"/>
                <a:ea typeface="Nunito"/>
                <a:cs typeface="Nunito"/>
                <a:sym typeface="Nunito"/>
              </a:rPr>
              <a:t>3</a:t>
            </a:r>
            <a:endParaRPr b="0" i="0" sz="3300" u="none" cap="none" strike="noStrike">
              <a:solidFill>
                <a:schemeClr val="dk1"/>
              </a:solidFill>
              <a:latin typeface="Calibri"/>
              <a:ea typeface="Calibri"/>
              <a:cs typeface="Calibri"/>
              <a:sym typeface="Calibri"/>
            </a:endParaRPr>
          </a:p>
        </p:txBody>
      </p:sp>
      <p:sp>
        <p:nvSpPr>
          <p:cNvPr id="203" name="Google Shape;203;p24"/>
          <p:cNvSpPr/>
          <p:nvPr/>
        </p:nvSpPr>
        <p:spPr>
          <a:xfrm>
            <a:off x="5842843" y="2879973"/>
            <a:ext cx="1735931" cy="216991"/>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Loss Functions</a:t>
            </a:r>
            <a:endParaRPr b="0" i="0" sz="1400" u="none" cap="none" strike="noStrike">
              <a:solidFill>
                <a:schemeClr val="dk1"/>
              </a:solidFill>
              <a:latin typeface="Calibri"/>
              <a:ea typeface="Calibri"/>
              <a:cs typeface="Calibri"/>
              <a:sym typeface="Calibri"/>
            </a:endParaRPr>
          </a:p>
        </p:txBody>
      </p:sp>
      <p:sp>
        <p:nvSpPr>
          <p:cNvPr id="204" name="Google Shape;204;p24"/>
          <p:cNvSpPr/>
          <p:nvPr/>
        </p:nvSpPr>
        <p:spPr>
          <a:xfrm>
            <a:off x="5745510" y="3180234"/>
            <a:ext cx="1930673" cy="888504"/>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Used to quantify the difference between the generated and real MRI images. Lower losses signify better performance.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preencoded.png" id="210" name="Google Shape;210;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1" name="Google Shape;211;p25"/>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12" name="Google Shape;212;p25"/>
          <p:cNvPicPr preferRelativeResize="0"/>
          <p:nvPr/>
        </p:nvPicPr>
        <p:blipFill rotWithShape="1">
          <a:blip r:embed="rId4">
            <a:alphaModFix/>
          </a:blip>
          <a:srcRect b="0" l="0" r="0" t="0"/>
          <a:stretch/>
        </p:blipFill>
        <p:spPr>
          <a:xfrm>
            <a:off x="0" y="0"/>
            <a:ext cx="2286000" cy="5143500"/>
          </a:xfrm>
          <a:prstGeom prst="rect">
            <a:avLst/>
          </a:prstGeom>
          <a:noFill/>
          <a:ln>
            <a:noFill/>
          </a:ln>
        </p:spPr>
      </p:pic>
      <p:sp>
        <p:nvSpPr>
          <p:cNvPr id="213" name="Google Shape;213;p25"/>
          <p:cNvSpPr/>
          <p:nvPr/>
        </p:nvSpPr>
        <p:spPr>
          <a:xfrm>
            <a:off x="2806749" y="804863"/>
            <a:ext cx="5816501" cy="867966"/>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Evaluation metrics for assessing the quality of generated images</a:t>
            </a:r>
            <a:endParaRPr b="0" i="0" sz="2700" u="none" cap="none" strike="noStrike">
              <a:solidFill>
                <a:schemeClr val="dk1"/>
              </a:solidFill>
              <a:latin typeface="Calibri"/>
              <a:ea typeface="Calibri"/>
              <a:cs typeface="Calibri"/>
              <a:sym typeface="Calibri"/>
            </a:endParaRPr>
          </a:p>
        </p:txBody>
      </p:sp>
      <p:sp>
        <p:nvSpPr>
          <p:cNvPr id="214" name="Google Shape;214;p25"/>
          <p:cNvSpPr/>
          <p:nvPr/>
        </p:nvSpPr>
        <p:spPr>
          <a:xfrm>
            <a:off x="2806749" y="1881113"/>
            <a:ext cx="2838822" cy="1489918"/>
          </a:xfrm>
          <a:prstGeom prst="roundRect">
            <a:avLst>
              <a:gd fmla="val 16778"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5" name="Google Shape;215;p25"/>
          <p:cNvSpPr/>
          <p:nvPr/>
        </p:nvSpPr>
        <p:spPr>
          <a:xfrm>
            <a:off x="2959894" y="2034257"/>
            <a:ext cx="2532534"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SSIM (Structural Similarity Index)</a:t>
            </a:r>
            <a:endParaRPr b="0" i="0" sz="1400" u="none" cap="none" strike="noStrike">
              <a:solidFill>
                <a:schemeClr val="dk1"/>
              </a:solidFill>
              <a:latin typeface="Calibri"/>
              <a:ea typeface="Calibri"/>
              <a:cs typeface="Calibri"/>
              <a:sym typeface="Calibri"/>
            </a:endParaRPr>
          </a:p>
        </p:txBody>
      </p:sp>
      <p:sp>
        <p:nvSpPr>
          <p:cNvPr id="216" name="Google Shape;216;p25"/>
          <p:cNvSpPr/>
          <p:nvPr/>
        </p:nvSpPr>
        <p:spPr>
          <a:xfrm>
            <a:off x="2959894" y="2551509"/>
            <a:ext cx="2532534" cy="666378"/>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Measures the similarity between the generated and real MRI images, focusing on structural details.</a:t>
            </a:r>
            <a:endParaRPr b="0" i="0" sz="1100" u="none" cap="none" strike="noStrike">
              <a:solidFill>
                <a:schemeClr val="dk1"/>
              </a:solidFill>
              <a:latin typeface="Calibri"/>
              <a:ea typeface="Calibri"/>
              <a:cs typeface="Calibri"/>
              <a:sym typeface="Calibri"/>
            </a:endParaRPr>
          </a:p>
        </p:txBody>
      </p:sp>
      <p:sp>
        <p:nvSpPr>
          <p:cNvPr id="217" name="Google Shape;217;p25"/>
          <p:cNvSpPr/>
          <p:nvPr/>
        </p:nvSpPr>
        <p:spPr>
          <a:xfrm>
            <a:off x="5784428" y="1881113"/>
            <a:ext cx="2838822" cy="1489918"/>
          </a:xfrm>
          <a:prstGeom prst="roundRect">
            <a:avLst>
              <a:gd fmla="val 16778"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8" name="Google Shape;218;p25"/>
          <p:cNvSpPr/>
          <p:nvPr/>
        </p:nvSpPr>
        <p:spPr>
          <a:xfrm>
            <a:off x="5937573" y="2034257"/>
            <a:ext cx="2532534"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PSNR (Peak Signal-to-Noise Ratio)</a:t>
            </a:r>
            <a:endParaRPr b="0" i="0" sz="1400" u="none" cap="none" strike="noStrike">
              <a:solidFill>
                <a:schemeClr val="dk1"/>
              </a:solidFill>
              <a:latin typeface="Calibri"/>
              <a:ea typeface="Calibri"/>
              <a:cs typeface="Calibri"/>
              <a:sym typeface="Calibri"/>
            </a:endParaRPr>
          </a:p>
        </p:txBody>
      </p:sp>
      <p:sp>
        <p:nvSpPr>
          <p:cNvPr id="219" name="Google Shape;219;p25"/>
          <p:cNvSpPr/>
          <p:nvPr/>
        </p:nvSpPr>
        <p:spPr>
          <a:xfrm>
            <a:off x="5937573" y="2551509"/>
            <a:ext cx="2532534" cy="666378"/>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Evaluates the image quality by comparing the peak signal power with the power of corrupting noise.</a:t>
            </a:r>
            <a:endParaRPr b="0" i="0" sz="1100" u="none" cap="none" strike="noStrike">
              <a:solidFill>
                <a:schemeClr val="dk1"/>
              </a:solidFill>
              <a:latin typeface="Calibri"/>
              <a:ea typeface="Calibri"/>
              <a:cs typeface="Calibri"/>
              <a:sym typeface="Calibri"/>
            </a:endParaRPr>
          </a:p>
        </p:txBody>
      </p:sp>
      <p:sp>
        <p:nvSpPr>
          <p:cNvPr id="220" name="Google Shape;220;p25"/>
          <p:cNvSpPr/>
          <p:nvPr/>
        </p:nvSpPr>
        <p:spPr>
          <a:xfrm>
            <a:off x="2806749" y="3509888"/>
            <a:ext cx="5816501" cy="828675"/>
          </a:xfrm>
          <a:prstGeom prst="roundRect">
            <a:avLst>
              <a:gd fmla="val 30166"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1" name="Google Shape;221;p25"/>
          <p:cNvSpPr/>
          <p:nvPr/>
        </p:nvSpPr>
        <p:spPr>
          <a:xfrm>
            <a:off x="2959902" y="3663025"/>
            <a:ext cx="2685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MAE (Mean Absolute Error)</a:t>
            </a:r>
            <a:endParaRPr b="0" i="0" sz="1400" u="none" cap="none" strike="noStrike">
              <a:solidFill>
                <a:schemeClr val="dk1"/>
              </a:solidFill>
              <a:latin typeface="Calibri"/>
              <a:ea typeface="Calibri"/>
              <a:cs typeface="Calibri"/>
              <a:sym typeface="Calibri"/>
            </a:endParaRPr>
          </a:p>
        </p:txBody>
      </p:sp>
      <p:sp>
        <p:nvSpPr>
          <p:cNvPr id="222" name="Google Shape;222;p25"/>
          <p:cNvSpPr/>
          <p:nvPr/>
        </p:nvSpPr>
        <p:spPr>
          <a:xfrm>
            <a:off x="2959894" y="3963293"/>
            <a:ext cx="5510213" cy="222126"/>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Quantifies the average difference between pixel values of the generated and real images.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preencoded.png" id="228" name="Google Shape;228;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9" name="Google Shape;229;p26"/>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a:blip r:embed="rId4">
            <a:alphaModFix/>
          </a:blip>
          <a:stretch>
            <a:fillRect/>
          </a:stretch>
        </p:blipFill>
        <p:spPr>
          <a:xfrm>
            <a:off x="2601000" y="1073575"/>
            <a:ext cx="3942000" cy="3942000"/>
          </a:xfrm>
          <a:prstGeom prst="rect">
            <a:avLst/>
          </a:prstGeom>
          <a:noFill/>
          <a:ln cap="flat" cmpd="sng" w="19050">
            <a:solidFill>
              <a:schemeClr val="dk2"/>
            </a:solidFill>
            <a:prstDash val="solid"/>
            <a:round/>
            <a:headEnd len="sm" w="sm" type="none"/>
            <a:tailEnd len="sm" w="sm" type="none"/>
          </a:ln>
        </p:spPr>
      </p:pic>
      <p:sp>
        <p:nvSpPr>
          <p:cNvPr id="231" name="Google Shape;231;p26"/>
          <p:cNvSpPr txBox="1"/>
          <p:nvPr/>
        </p:nvSpPr>
        <p:spPr>
          <a:xfrm>
            <a:off x="359825" y="154525"/>
            <a:ext cx="8534100" cy="7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00002E"/>
                </a:solidFill>
                <a:latin typeface="Nunito"/>
                <a:ea typeface="Nunito"/>
                <a:cs typeface="Nunito"/>
                <a:sym typeface="Nunito"/>
              </a:rPr>
              <a:t>Visualization of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preencoded.png" id="237" name="Google Shape;237;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8" name="Google Shape;238;p27"/>
          <p:cNvSpPr/>
          <p:nvPr/>
        </p:nvSpPr>
        <p:spPr>
          <a:xfrm>
            <a:off x="0" y="0"/>
            <a:ext cx="9144000" cy="5143500"/>
          </a:xfrm>
          <a:prstGeom prst="rect">
            <a:avLst/>
          </a:prstGeom>
          <a:solidFill>
            <a:srgbClr val="F3F3FF">
              <a:alpha val="749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9" name="Google Shape;239;p27"/>
          <p:cNvSpPr/>
          <p:nvPr/>
        </p:nvSpPr>
        <p:spPr>
          <a:xfrm>
            <a:off x="1467743" y="1087711"/>
            <a:ext cx="62085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Future directions and potential applications of the model</a:t>
            </a:r>
            <a:endParaRPr b="0" i="0" sz="2700" u="none" cap="none" strike="noStrike">
              <a:solidFill>
                <a:schemeClr val="dk1"/>
              </a:solidFill>
              <a:latin typeface="Calibri"/>
              <a:ea typeface="Calibri"/>
              <a:cs typeface="Calibri"/>
              <a:sym typeface="Calibri"/>
            </a:endParaRPr>
          </a:p>
        </p:txBody>
      </p:sp>
      <p:pic>
        <p:nvPicPr>
          <p:cNvPr descr="preencoded.png" id="240" name="Google Shape;240;p27"/>
          <p:cNvPicPr preferRelativeResize="0"/>
          <p:nvPr/>
        </p:nvPicPr>
        <p:blipFill rotWithShape="1">
          <a:blip r:embed="rId4">
            <a:alphaModFix/>
          </a:blip>
          <a:srcRect b="0" l="0" r="0" t="0"/>
          <a:stretch/>
        </p:blipFill>
        <p:spPr>
          <a:xfrm>
            <a:off x="1467743" y="2233389"/>
            <a:ext cx="277713" cy="277713"/>
          </a:xfrm>
          <a:prstGeom prst="rect">
            <a:avLst/>
          </a:prstGeom>
          <a:noFill/>
          <a:ln>
            <a:noFill/>
          </a:ln>
        </p:spPr>
      </p:pic>
      <p:sp>
        <p:nvSpPr>
          <p:cNvPr id="241" name="Google Shape;241;p27"/>
          <p:cNvSpPr/>
          <p:nvPr/>
        </p:nvSpPr>
        <p:spPr>
          <a:xfrm>
            <a:off x="1467743" y="2649959"/>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Medical Imaging</a:t>
            </a:r>
            <a:endParaRPr b="0" i="0" sz="1400" u="none" cap="none" strike="noStrike">
              <a:solidFill>
                <a:schemeClr val="dk1"/>
              </a:solidFill>
              <a:latin typeface="Calibri"/>
              <a:ea typeface="Calibri"/>
              <a:cs typeface="Calibri"/>
              <a:sym typeface="Calibri"/>
            </a:endParaRPr>
          </a:p>
        </p:txBody>
      </p:sp>
      <p:sp>
        <p:nvSpPr>
          <p:cNvPr id="242" name="Google Shape;242;p27"/>
          <p:cNvSpPr/>
          <p:nvPr/>
        </p:nvSpPr>
        <p:spPr>
          <a:xfrm>
            <a:off x="1467743" y="2950220"/>
            <a:ext cx="19305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Enhancing diagnostic imaging and aiding in medical research and treatment development.</a:t>
            </a:r>
            <a:endParaRPr b="0" i="0" sz="1100" u="none" cap="none" strike="noStrike">
              <a:solidFill>
                <a:schemeClr val="dk1"/>
              </a:solidFill>
              <a:latin typeface="Calibri"/>
              <a:ea typeface="Calibri"/>
              <a:cs typeface="Calibri"/>
              <a:sym typeface="Calibri"/>
            </a:endParaRPr>
          </a:p>
        </p:txBody>
      </p:sp>
      <p:pic>
        <p:nvPicPr>
          <p:cNvPr descr="preencoded.png" id="243" name="Google Shape;243;p27"/>
          <p:cNvPicPr preferRelativeResize="0"/>
          <p:nvPr/>
        </p:nvPicPr>
        <p:blipFill rotWithShape="1">
          <a:blip r:embed="rId5">
            <a:alphaModFix/>
          </a:blip>
          <a:srcRect b="0" l="0" r="0" t="0"/>
          <a:stretch/>
        </p:blipFill>
        <p:spPr>
          <a:xfrm>
            <a:off x="3606626" y="2233389"/>
            <a:ext cx="277713" cy="277713"/>
          </a:xfrm>
          <a:prstGeom prst="rect">
            <a:avLst/>
          </a:prstGeom>
          <a:noFill/>
          <a:ln>
            <a:noFill/>
          </a:ln>
        </p:spPr>
      </p:pic>
      <p:sp>
        <p:nvSpPr>
          <p:cNvPr id="244" name="Google Shape;244;p27"/>
          <p:cNvSpPr/>
          <p:nvPr/>
        </p:nvSpPr>
        <p:spPr>
          <a:xfrm>
            <a:off x="3606626" y="2649959"/>
            <a:ext cx="19305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Research Advancements</a:t>
            </a:r>
            <a:endParaRPr b="0" i="0" sz="1400" u="none" cap="none" strike="noStrike">
              <a:solidFill>
                <a:schemeClr val="dk1"/>
              </a:solidFill>
              <a:latin typeface="Calibri"/>
              <a:ea typeface="Calibri"/>
              <a:cs typeface="Calibri"/>
              <a:sym typeface="Calibri"/>
            </a:endParaRPr>
          </a:p>
        </p:txBody>
      </p:sp>
      <p:sp>
        <p:nvSpPr>
          <p:cNvPr id="245" name="Google Shape;245;p27"/>
          <p:cNvSpPr/>
          <p:nvPr/>
        </p:nvSpPr>
        <p:spPr>
          <a:xfrm>
            <a:off x="3606626" y="3167211"/>
            <a:ext cx="19305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Improving the quality and quantity of MRI data available for scientific studies and discoveries.</a:t>
            </a:r>
            <a:endParaRPr b="0" i="0" sz="1100" u="none" cap="none" strike="noStrike">
              <a:solidFill>
                <a:schemeClr val="dk1"/>
              </a:solidFill>
              <a:latin typeface="Calibri"/>
              <a:ea typeface="Calibri"/>
              <a:cs typeface="Calibri"/>
              <a:sym typeface="Calibri"/>
            </a:endParaRPr>
          </a:p>
        </p:txBody>
      </p:sp>
      <p:pic>
        <p:nvPicPr>
          <p:cNvPr descr="preencoded.png" id="246" name="Google Shape;246;p27"/>
          <p:cNvPicPr preferRelativeResize="0"/>
          <p:nvPr/>
        </p:nvPicPr>
        <p:blipFill rotWithShape="1">
          <a:blip r:embed="rId6">
            <a:alphaModFix/>
          </a:blip>
          <a:srcRect b="0" l="0" r="0" t="0"/>
          <a:stretch/>
        </p:blipFill>
        <p:spPr>
          <a:xfrm>
            <a:off x="5745510" y="2233389"/>
            <a:ext cx="277713" cy="277713"/>
          </a:xfrm>
          <a:prstGeom prst="rect">
            <a:avLst/>
          </a:prstGeom>
          <a:noFill/>
          <a:ln>
            <a:noFill/>
          </a:ln>
        </p:spPr>
      </p:pic>
      <p:sp>
        <p:nvSpPr>
          <p:cNvPr id="247" name="Google Shape;247;p27"/>
          <p:cNvSpPr/>
          <p:nvPr/>
        </p:nvSpPr>
        <p:spPr>
          <a:xfrm>
            <a:off x="5745510" y="2649959"/>
            <a:ext cx="1930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Technological Innovation</a:t>
            </a:r>
            <a:endParaRPr b="0" i="0" sz="1400" u="none" cap="none" strike="noStrike">
              <a:solidFill>
                <a:schemeClr val="dk1"/>
              </a:solidFill>
              <a:latin typeface="Calibri"/>
              <a:ea typeface="Calibri"/>
              <a:cs typeface="Calibri"/>
              <a:sym typeface="Calibri"/>
            </a:endParaRPr>
          </a:p>
        </p:txBody>
      </p:sp>
      <p:sp>
        <p:nvSpPr>
          <p:cNvPr id="248" name="Google Shape;248;p27"/>
          <p:cNvSpPr/>
          <p:nvPr/>
        </p:nvSpPr>
        <p:spPr>
          <a:xfrm>
            <a:off x="5745510" y="3167211"/>
            <a:ext cx="19308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Pushing boundaries in AI-generated visual content and image processing technologies.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descr="preencoded.png" id="69" name="Google Shape;69;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 name="Google Shape;70;p16"/>
          <p:cNvSpPr/>
          <p:nvPr/>
        </p:nvSpPr>
        <p:spPr>
          <a:xfrm>
            <a:off x="0" y="0"/>
            <a:ext cx="9144000" cy="5143500"/>
          </a:xfrm>
          <a:prstGeom prst="rect">
            <a:avLst/>
          </a:prstGeom>
          <a:solidFill>
            <a:srgbClr val="F3F3FF">
              <a:alpha val="749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 name="Google Shape;71;p16"/>
          <p:cNvSpPr/>
          <p:nvPr/>
        </p:nvSpPr>
        <p:spPr>
          <a:xfrm>
            <a:off x="1410093" y="353041"/>
            <a:ext cx="6208500" cy="10416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00002E"/>
              </a:buClr>
              <a:buSzPts val="3300"/>
              <a:buFont typeface="Nunito"/>
              <a:buNone/>
            </a:pPr>
            <a:r>
              <a:t/>
            </a:r>
            <a:endParaRPr b="0" i="0" sz="3300" u="none" cap="none" strike="noStrike">
              <a:solidFill>
                <a:schemeClr val="dk1"/>
              </a:solidFill>
              <a:latin typeface="Calibri"/>
              <a:ea typeface="Calibri"/>
              <a:cs typeface="Calibri"/>
              <a:sym typeface="Calibri"/>
            </a:endParaRPr>
          </a:p>
        </p:txBody>
      </p:sp>
      <p:sp>
        <p:nvSpPr>
          <p:cNvPr id="72" name="Google Shape;72;p16"/>
          <p:cNvSpPr/>
          <p:nvPr/>
        </p:nvSpPr>
        <p:spPr>
          <a:xfrm>
            <a:off x="1213225" y="2357250"/>
            <a:ext cx="6463200" cy="97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t/>
            </a:r>
            <a:endParaRPr b="0" i="0" sz="1100" u="none" cap="none" strike="noStrike">
              <a:solidFill>
                <a:schemeClr val="dk1"/>
              </a:solidFill>
              <a:latin typeface="Calibri"/>
              <a:ea typeface="Calibri"/>
              <a:cs typeface="Calibri"/>
              <a:sym typeface="Calibri"/>
            </a:endParaRPr>
          </a:p>
        </p:txBody>
      </p:sp>
      <p:sp>
        <p:nvSpPr>
          <p:cNvPr id="73" name="Google Shape;73;p16"/>
          <p:cNvSpPr/>
          <p:nvPr/>
        </p:nvSpPr>
        <p:spPr>
          <a:xfrm>
            <a:off x="1467743" y="3496791"/>
            <a:ext cx="222000" cy="2220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 name="Google Shape;74;p16"/>
          <p:cNvSpPr txBox="1"/>
          <p:nvPr/>
        </p:nvSpPr>
        <p:spPr>
          <a:xfrm>
            <a:off x="403050" y="652500"/>
            <a:ext cx="8337900" cy="4382400"/>
          </a:xfrm>
          <a:prstGeom prst="rect">
            <a:avLst/>
          </a:prstGeom>
          <a:noFill/>
          <a:ln>
            <a:noFill/>
          </a:ln>
        </p:spPr>
        <p:txBody>
          <a:bodyPr anchorCtr="0" anchor="t" bIns="91425" lIns="91425" spcFirstLastPara="1" rIns="91425" wrap="square" tIns="91425">
            <a:noAutofit/>
          </a:bodyPr>
          <a:lstStyle/>
          <a:p>
            <a:pPr indent="-298450" lvl="0" marL="457200" rtl="0" algn="l">
              <a:lnSpc>
                <a:spcPct val="159942"/>
              </a:lnSpc>
              <a:spcBef>
                <a:spcPts val="0"/>
              </a:spcBef>
              <a:spcAft>
                <a:spcPts val="0"/>
              </a:spcAft>
              <a:buClr>
                <a:srgbClr val="00002E"/>
              </a:buClr>
              <a:buSzPts val="1100"/>
              <a:buFont typeface="PT Sans"/>
              <a:buChar char="●"/>
            </a:pPr>
            <a:r>
              <a:rPr lang="en" sz="1100">
                <a:solidFill>
                  <a:srgbClr val="00002E"/>
                </a:solidFill>
                <a:latin typeface="PT Sans"/>
                <a:ea typeface="PT Sans"/>
                <a:cs typeface="PT Sans"/>
                <a:sym typeface="PT Sans"/>
              </a:rPr>
              <a:t>Generative Adversarial Models, or GANs, are a class of artificial intelligence algorithms used in unsupervised machine learning. They are made up of two neural networks and can be used to generate artificial data.</a:t>
            </a:r>
            <a:endParaRPr sz="1100">
              <a:solidFill>
                <a:srgbClr val="00002E"/>
              </a:solidFill>
              <a:latin typeface="PT Sans"/>
              <a:ea typeface="PT Sans"/>
              <a:cs typeface="PT Sans"/>
              <a:sym typeface="PT Sans"/>
            </a:endParaRPr>
          </a:p>
          <a:p>
            <a:pPr indent="-298450" lvl="0" marL="457200" rtl="0" algn="l">
              <a:spcBef>
                <a:spcPts val="0"/>
              </a:spcBef>
              <a:spcAft>
                <a:spcPts val="0"/>
              </a:spcAft>
              <a:buClr>
                <a:srgbClr val="00002E"/>
              </a:buClr>
              <a:buSzPts val="1100"/>
              <a:buFont typeface="PT Sans"/>
              <a:buChar char="●"/>
            </a:pPr>
            <a:r>
              <a:rPr lang="en" sz="1100">
                <a:solidFill>
                  <a:srgbClr val="00002E"/>
                </a:solidFill>
                <a:latin typeface="PT Sans"/>
                <a:ea typeface="PT Sans"/>
                <a:cs typeface="PT Sans"/>
                <a:sym typeface="PT Sans"/>
              </a:rPr>
              <a:t>CycleGAN, short for Cycle-Consistent Generative Adversarial Networks, is a type of deep learning model used for image-to-image translation.</a:t>
            </a:r>
            <a:endParaRPr sz="1100">
              <a:solidFill>
                <a:srgbClr val="00002E"/>
              </a:solidFill>
              <a:latin typeface="PT Sans"/>
              <a:ea typeface="PT Sans"/>
              <a:cs typeface="PT Sans"/>
              <a:sym typeface="PT Sans"/>
            </a:endParaRPr>
          </a:p>
          <a:p>
            <a:pPr indent="-298450" lvl="0" marL="457200" rtl="0" algn="l">
              <a:spcBef>
                <a:spcPts val="0"/>
              </a:spcBef>
              <a:spcAft>
                <a:spcPts val="0"/>
              </a:spcAft>
              <a:buClr>
                <a:srgbClr val="00002E"/>
              </a:buClr>
              <a:buSzPts val="1100"/>
              <a:buFont typeface="PT Sans"/>
              <a:buChar char="●"/>
            </a:pPr>
            <a:r>
              <a:rPr lang="en" sz="1100">
                <a:solidFill>
                  <a:srgbClr val="00002E"/>
                </a:solidFill>
                <a:latin typeface="PT Sans"/>
                <a:ea typeface="PT Sans"/>
                <a:cs typeface="PT Sans"/>
                <a:sym typeface="PT Sans"/>
              </a:rPr>
              <a:t>CycleGAN is designed to learn mappings between two different domains without the need for paired data, meaning that It can learn translations between two sets of images even when there is no direct correspondence between individual images in the two domains.</a:t>
            </a:r>
            <a:endParaRPr sz="1100">
              <a:solidFill>
                <a:srgbClr val="00002E"/>
              </a:solidFill>
              <a:latin typeface="PT Sans"/>
              <a:ea typeface="PT Sans"/>
              <a:cs typeface="PT Sans"/>
              <a:sym typeface="PT Sans"/>
            </a:endParaRPr>
          </a:p>
          <a:p>
            <a:pPr indent="0" lvl="0" marL="0" rtl="0" algn="l">
              <a:lnSpc>
                <a:spcPct val="115000"/>
              </a:lnSpc>
              <a:spcBef>
                <a:spcPts val="1500"/>
              </a:spcBef>
              <a:spcAft>
                <a:spcPts val="0"/>
              </a:spcAft>
              <a:buClr>
                <a:schemeClr val="dk1"/>
              </a:buClr>
              <a:buSzPts val="1100"/>
              <a:buFont typeface="Arial"/>
              <a:buNone/>
            </a:pPr>
            <a:r>
              <a:rPr lang="en" sz="1100">
                <a:solidFill>
                  <a:srgbClr val="00002E"/>
                </a:solidFill>
                <a:latin typeface="PT Sans"/>
                <a:ea typeface="PT Sans"/>
                <a:cs typeface="PT Sans"/>
                <a:sym typeface="PT Sans"/>
              </a:rPr>
              <a:t>CycleGAN consists of two main components:</a:t>
            </a:r>
            <a:endParaRPr sz="1100">
              <a:solidFill>
                <a:srgbClr val="00002E"/>
              </a:solidFill>
              <a:latin typeface="PT Sans"/>
              <a:ea typeface="PT Sans"/>
              <a:cs typeface="PT Sans"/>
              <a:sym typeface="PT Sans"/>
            </a:endParaRPr>
          </a:p>
          <a:p>
            <a:pPr indent="-298450" lvl="0" marL="457200" rtl="0" algn="l">
              <a:lnSpc>
                <a:spcPct val="115000"/>
              </a:lnSpc>
              <a:spcBef>
                <a:spcPts val="1500"/>
              </a:spcBef>
              <a:spcAft>
                <a:spcPts val="0"/>
              </a:spcAft>
              <a:buClr>
                <a:srgbClr val="00002E"/>
              </a:buClr>
              <a:buSzPts val="1100"/>
              <a:buFont typeface="PT Sans"/>
              <a:buAutoNum type="arabicPeriod"/>
            </a:pPr>
            <a:r>
              <a:rPr lang="en" sz="1100">
                <a:solidFill>
                  <a:srgbClr val="00002E"/>
                </a:solidFill>
                <a:latin typeface="PT Sans"/>
                <a:ea typeface="PT Sans"/>
                <a:cs typeface="PT Sans"/>
                <a:sym typeface="PT Sans"/>
              </a:rPr>
              <a:t>Generator Networks: These networks learn the mapping from one domain to another and vice versa. In the case of image-to-image translation, there are typically two generators: one for translating images from domain A to domain B and another for translating images from domain B to domain A.</a:t>
            </a:r>
            <a:endParaRPr sz="1100">
              <a:solidFill>
                <a:srgbClr val="00002E"/>
              </a:solidFill>
              <a:latin typeface="PT Sans"/>
              <a:ea typeface="PT Sans"/>
              <a:cs typeface="PT Sans"/>
              <a:sym typeface="PT Sans"/>
            </a:endParaRPr>
          </a:p>
          <a:p>
            <a:pPr indent="-298450" lvl="0" marL="457200" rtl="0" algn="l">
              <a:lnSpc>
                <a:spcPct val="115000"/>
              </a:lnSpc>
              <a:spcBef>
                <a:spcPts val="0"/>
              </a:spcBef>
              <a:spcAft>
                <a:spcPts val="0"/>
              </a:spcAft>
              <a:buClr>
                <a:srgbClr val="00002E"/>
              </a:buClr>
              <a:buSzPts val="1100"/>
              <a:buFont typeface="PT Sans"/>
              <a:buAutoNum type="arabicPeriod"/>
            </a:pPr>
            <a:r>
              <a:rPr lang="en" sz="1100">
                <a:solidFill>
                  <a:srgbClr val="00002E"/>
                </a:solidFill>
                <a:latin typeface="PT Sans"/>
                <a:ea typeface="PT Sans"/>
                <a:cs typeface="PT Sans"/>
                <a:sym typeface="PT Sans"/>
              </a:rPr>
              <a:t>Discriminator Networks: These networks distinguish between real and generated images. They help to train the generator networks by providing feedback on how realistic the generated images are.</a:t>
            </a:r>
            <a:endParaRPr sz="1100">
              <a:solidFill>
                <a:srgbClr val="00002E"/>
              </a:solidFill>
              <a:latin typeface="PT Sans"/>
              <a:ea typeface="PT Sans"/>
              <a:cs typeface="PT Sans"/>
              <a:sym typeface="PT Sans"/>
            </a:endParaRPr>
          </a:p>
          <a:p>
            <a:pPr indent="0" lvl="0" marL="0" rtl="0" algn="l">
              <a:spcBef>
                <a:spcPts val="1500"/>
              </a:spcBef>
              <a:spcAft>
                <a:spcPts val="0"/>
              </a:spcAft>
              <a:buNone/>
            </a:pPr>
            <a:r>
              <a:rPr lang="en" sz="1100">
                <a:solidFill>
                  <a:srgbClr val="00002E"/>
                </a:solidFill>
                <a:latin typeface="PT Sans"/>
                <a:ea typeface="PT Sans"/>
                <a:cs typeface="PT Sans"/>
                <a:sym typeface="PT Sans"/>
              </a:rPr>
              <a:t>During training, the generator networks aim to minimize the difference between the translated images and the real images in both domains, while the discriminator networks aim to distinguish between real and generated images. Additionally, the cycle consistency loss encourages the generators to produce images that are consistent when translated back and forth between the two domains.</a:t>
            </a:r>
            <a:endParaRPr sz="1200">
              <a:solidFill>
                <a:srgbClr val="ECECEC"/>
              </a:solidFill>
              <a:highlight>
                <a:srgbClr val="212121"/>
              </a:highlight>
              <a:latin typeface="Roboto"/>
              <a:ea typeface="Roboto"/>
              <a:cs typeface="Roboto"/>
              <a:sym typeface="Roboto"/>
            </a:endParaRPr>
          </a:p>
        </p:txBody>
      </p:sp>
      <p:sp>
        <p:nvSpPr>
          <p:cNvPr id="75" name="Google Shape;75;p16"/>
          <p:cNvSpPr txBox="1"/>
          <p:nvPr/>
        </p:nvSpPr>
        <p:spPr>
          <a:xfrm>
            <a:off x="590475" y="108400"/>
            <a:ext cx="80265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00002E"/>
                </a:solidFill>
                <a:latin typeface="Nunito"/>
                <a:ea typeface="Nunito"/>
                <a:cs typeface="Nunito"/>
                <a:sym typeface="Nunito"/>
              </a:rPr>
              <a:t>Overview of Cycle GAN</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eencoded.png" id="81" name="Google Shape;81;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2" name="Google Shape;82;p17"/>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3" name="Google Shape;83;p17"/>
          <p:cNvSpPr/>
          <p:nvPr/>
        </p:nvSpPr>
        <p:spPr>
          <a:xfrm>
            <a:off x="1467743" y="2354759"/>
            <a:ext cx="3471863"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chemeClr val="dk1"/>
              </a:buClr>
              <a:buSzPts val="2700"/>
              <a:buFont typeface="Calibri"/>
              <a:buNone/>
            </a:pPr>
            <a:r>
              <a:t/>
            </a:r>
            <a:endParaRPr b="0" i="0" sz="2700" u="none" cap="none" strike="noStrike">
              <a:solidFill>
                <a:schemeClr val="dk1"/>
              </a:solidFill>
              <a:latin typeface="Calibri"/>
              <a:ea typeface="Calibri"/>
              <a:cs typeface="Calibri"/>
              <a:sym typeface="Calibri"/>
            </a:endParaRPr>
          </a:p>
        </p:txBody>
      </p:sp>
      <p:pic>
        <p:nvPicPr>
          <p:cNvPr id="84" name="Google Shape;84;p17"/>
          <p:cNvPicPr preferRelativeResize="0"/>
          <p:nvPr/>
        </p:nvPicPr>
        <p:blipFill>
          <a:blip r:embed="rId4">
            <a:alphaModFix/>
          </a:blip>
          <a:stretch>
            <a:fillRect/>
          </a:stretch>
        </p:blipFill>
        <p:spPr>
          <a:xfrm>
            <a:off x="0" y="284354"/>
            <a:ext cx="9144000" cy="45747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preencoded.png" id="90" name="Google Shape;90;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1" name="Google Shape;91;p18"/>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2" name="Google Shape;92;p18"/>
          <p:cNvPicPr preferRelativeResize="0"/>
          <p:nvPr/>
        </p:nvPicPr>
        <p:blipFill rotWithShape="1">
          <a:blip r:embed="rId4">
            <a:alphaModFix/>
          </a:blip>
          <a:srcRect b="0" l="0" r="0" t="0"/>
          <a:stretch/>
        </p:blipFill>
        <p:spPr>
          <a:xfrm>
            <a:off x="6858000" y="0"/>
            <a:ext cx="2286000" cy="5143500"/>
          </a:xfrm>
          <a:prstGeom prst="rect">
            <a:avLst/>
          </a:prstGeom>
          <a:noFill/>
          <a:ln>
            <a:noFill/>
          </a:ln>
        </p:spPr>
      </p:pic>
      <p:sp>
        <p:nvSpPr>
          <p:cNvPr id="93" name="Google Shape;93;p18"/>
          <p:cNvSpPr/>
          <p:nvPr/>
        </p:nvSpPr>
        <p:spPr>
          <a:xfrm>
            <a:off x="516434" y="379735"/>
            <a:ext cx="5825133" cy="860673"/>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Overview of MRI imaging and contrast levels</a:t>
            </a:r>
            <a:endParaRPr b="0" i="0" sz="2700" u="none" cap="none" strike="noStrike">
              <a:solidFill>
                <a:schemeClr val="dk1"/>
              </a:solidFill>
              <a:latin typeface="Calibri"/>
              <a:ea typeface="Calibri"/>
              <a:cs typeface="Calibri"/>
              <a:sym typeface="Calibri"/>
            </a:endParaRPr>
          </a:p>
        </p:txBody>
      </p:sp>
      <p:sp>
        <p:nvSpPr>
          <p:cNvPr id="94" name="Google Shape;94;p18"/>
          <p:cNvSpPr/>
          <p:nvPr/>
        </p:nvSpPr>
        <p:spPr>
          <a:xfrm>
            <a:off x="714374" y="1434781"/>
            <a:ext cx="17100" cy="3316800"/>
          </a:xfrm>
          <a:prstGeom prst="rect">
            <a:avLst/>
          </a:prstGeom>
          <a:solidFill>
            <a:srgbClr val="2D4D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5" name="Google Shape;95;p18"/>
          <p:cNvSpPr/>
          <p:nvPr/>
        </p:nvSpPr>
        <p:spPr>
          <a:xfrm>
            <a:off x="877937" y="1700845"/>
            <a:ext cx="481980" cy="17189"/>
          </a:xfrm>
          <a:prstGeom prst="rect">
            <a:avLst/>
          </a:prstGeom>
          <a:solidFill>
            <a:srgbClr val="2D4D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6" name="Google Shape;96;p18"/>
          <p:cNvSpPr/>
          <p:nvPr/>
        </p:nvSpPr>
        <p:spPr>
          <a:xfrm>
            <a:off x="568077" y="1554584"/>
            <a:ext cx="309860" cy="309860"/>
          </a:xfrm>
          <a:prstGeom prst="roundRect">
            <a:avLst>
              <a:gd fmla="val 80006"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7" name="Google Shape;97;p18"/>
          <p:cNvSpPr/>
          <p:nvPr/>
        </p:nvSpPr>
        <p:spPr>
          <a:xfrm>
            <a:off x="661020" y="1580406"/>
            <a:ext cx="123899" cy="258217"/>
          </a:xfrm>
          <a:prstGeom prst="rect">
            <a:avLst/>
          </a:prstGeom>
          <a:noFill/>
          <a:ln>
            <a:noFill/>
          </a:ln>
        </p:spPr>
        <p:txBody>
          <a:bodyPr anchorCtr="0" anchor="t" bIns="28575" lIns="57150" spcFirstLastPara="1" rIns="57150" wrap="square" tIns="28575">
            <a:noAutofit/>
          </a:bodyPr>
          <a:lstStyle/>
          <a:p>
            <a:pPr indent="0" lvl="0" marL="0" marR="0" rtl="0" algn="ctr">
              <a:lnSpc>
                <a:spcPct val="124971"/>
              </a:lnSpc>
              <a:spcBef>
                <a:spcPts val="0"/>
              </a:spcBef>
              <a:spcAft>
                <a:spcPts val="0"/>
              </a:spcAft>
              <a:buClr>
                <a:srgbClr val="2D4DF2"/>
              </a:buClr>
              <a:buSzPts val="1600"/>
              <a:buFont typeface="Nunito"/>
              <a:buNone/>
            </a:pPr>
            <a:r>
              <a:rPr b="1" i="0" lang="en" sz="1600" u="none" cap="none" strike="noStrike">
                <a:solidFill>
                  <a:srgbClr val="2D4DF2"/>
                </a:solidFill>
                <a:latin typeface="Nunito"/>
                <a:ea typeface="Nunito"/>
                <a:cs typeface="Nunito"/>
                <a:sym typeface="Nunito"/>
              </a:rPr>
              <a:t>1</a:t>
            </a:r>
            <a:endParaRPr b="0" i="0" sz="1600" u="none" cap="none" strike="noStrike">
              <a:solidFill>
                <a:schemeClr val="dk1"/>
              </a:solidFill>
              <a:latin typeface="Calibri"/>
              <a:ea typeface="Calibri"/>
              <a:cs typeface="Calibri"/>
              <a:sym typeface="Calibri"/>
            </a:endParaRPr>
          </a:p>
        </p:txBody>
      </p:sp>
      <p:sp>
        <p:nvSpPr>
          <p:cNvPr id="98" name="Google Shape;98;p18"/>
          <p:cNvSpPr/>
          <p:nvPr/>
        </p:nvSpPr>
        <p:spPr>
          <a:xfrm>
            <a:off x="1480468" y="1584647"/>
            <a:ext cx="1721569" cy="215206"/>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MRI Basics</a:t>
            </a:r>
            <a:endParaRPr b="0" i="0" sz="1400" u="none" cap="none" strike="noStrike">
              <a:solidFill>
                <a:schemeClr val="dk1"/>
              </a:solidFill>
              <a:latin typeface="Calibri"/>
              <a:ea typeface="Calibri"/>
              <a:cs typeface="Calibri"/>
              <a:sym typeface="Calibri"/>
            </a:endParaRPr>
          </a:p>
        </p:txBody>
      </p:sp>
      <p:sp>
        <p:nvSpPr>
          <p:cNvPr id="99" name="Google Shape;99;p18"/>
          <p:cNvSpPr/>
          <p:nvPr/>
        </p:nvSpPr>
        <p:spPr>
          <a:xfrm>
            <a:off x="1480468" y="1882453"/>
            <a:ext cx="4861099" cy="44068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MRI, Magnetic Resonance Imaging, is a medical imaging technique used to visualize internal structures of the body in detail.</a:t>
            </a:r>
            <a:endParaRPr b="0" i="0" sz="1100" u="none" cap="none" strike="noStrike">
              <a:solidFill>
                <a:schemeClr val="dk1"/>
              </a:solidFill>
              <a:latin typeface="Calibri"/>
              <a:ea typeface="Calibri"/>
              <a:cs typeface="Calibri"/>
              <a:sym typeface="Calibri"/>
            </a:endParaRPr>
          </a:p>
        </p:txBody>
      </p:sp>
      <p:sp>
        <p:nvSpPr>
          <p:cNvPr id="100" name="Google Shape;100;p18"/>
          <p:cNvSpPr/>
          <p:nvPr/>
        </p:nvSpPr>
        <p:spPr>
          <a:xfrm>
            <a:off x="877937" y="2852328"/>
            <a:ext cx="481980" cy="17189"/>
          </a:xfrm>
          <a:prstGeom prst="rect">
            <a:avLst/>
          </a:prstGeom>
          <a:solidFill>
            <a:srgbClr val="015F9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1" name="Google Shape;101;p18"/>
          <p:cNvSpPr/>
          <p:nvPr/>
        </p:nvSpPr>
        <p:spPr>
          <a:xfrm>
            <a:off x="568076" y="2706075"/>
            <a:ext cx="309900" cy="309900"/>
          </a:xfrm>
          <a:prstGeom prst="roundRect">
            <a:avLst>
              <a:gd fmla="val 80006"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2" name="Google Shape;102;p18"/>
          <p:cNvSpPr/>
          <p:nvPr/>
        </p:nvSpPr>
        <p:spPr>
          <a:xfrm>
            <a:off x="661023" y="2731900"/>
            <a:ext cx="123900" cy="258300"/>
          </a:xfrm>
          <a:prstGeom prst="rect">
            <a:avLst/>
          </a:prstGeom>
          <a:noFill/>
          <a:ln>
            <a:noFill/>
          </a:ln>
        </p:spPr>
        <p:txBody>
          <a:bodyPr anchorCtr="0" anchor="t" bIns="28575" lIns="57150" spcFirstLastPara="1" rIns="57150" wrap="square" tIns="28575">
            <a:noAutofit/>
          </a:bodyPr>
          <a:lstStyle/>
          <a:p>
            <a:pPr indent="0" lvl="0" marL="0" marR="0" rtl="0" algn="ctr">
              <a:lnSpc>
                <a:spcPct val="124971"/>
              </a:lnSpc>
              <a:spcBef>
                <a:spcPts val="0"/>
              </a:spcBef>
              <a:spcAft>
                <a:spcPts val="0"/>
              </a:spcAft>
              <a:buClr>
                <a:srgbClr val="015F98"/>
              </a:buClr>
              <a:buSzPts val="1600"/>
              <a:buFont typeface="Nunito"/>
              <a:buNone/>
            </a:pPr>
            <a:r>
              <a:rPr b="1" i="0" lang="en" sz="1600" u="none" cap="none" strike="noStrike">
                <a:solidFill>
                  <a:srgbClr val="015F98"/>
                </a:solidFill>
                <a:latin typeface="Nunito"/>
                <a:ea typeface="Nunito"/>
                <a:cs typeface="Nunito"/>
                <a:sym typeface="Nunito"/>
              </a:rPr>
              <a:t>2</a:t>
            </a:r>
            <a:endParaRPr b="0" i="0" sz="1600" u="none" cap="none" strike="noStrike">
              <a:solidFill>
                <a:schemeClr val="dk1"/>
              </a:solidFill>
              <a:latin typeface="Calibri"/>
              <a:ea typeface="Calibri"/>
              <a:cs typeface="Calibri"/>
              <a:sym typeface="Calibri"/>
            </a:endParaRPr>
          </a:p>
        </p:txBody>
      </p:sp>
      <p:sp>
        <p:nvSpPr>
          <p:cNvPr id="103" name="Google Shape;103;p18"/>
          <p:cNvSpPr/>
          <p:nvPr/>
        </p:nvSpPr>
        <p:spPr>
          <a:xfrm>
            <a:off x="1480468" y="2736131"/>
            <a:ext cx="1781026" cy="215206"/>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Contrast Enhancement</a:t>
            </a:r>
            <a:endParaRPr b="0" i="0" sz="1400" u="none" cap="none" strike="noStrike">
              <a:solidFill>
                <a:schemeClr val="dk1"/>
              </a:solidFill>
              <a:latin typeface="Calibri"/>
              <a:ea typeface="Calibri"/>
              <a:cs typeface="Calibri"/>
              <a:sym typeface="Calibri"/>
            </a:endParaRPr>
          </a:p>
        </p:txBody>
      </p:sp>
      <p:sp>
        <p:nvSpPr>
          <p:cNvPr id="104" name="Google Shape;104;p18"/>
          <p:cNvSpPr/>
          <p:nvPr/>
        </p:nvSpPr>
        <p:spPr>
          <a:xfrm>
            <a:off x="1480468" y="3289911"/>
            <a:ext cx="4861200" cy="4407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Contrast levels in MRI imaging refer to the brightness differences between different tissues or diseases, highlighting certain areas for better diagnosis.</a:t>
            </a:r>
            <a:endParaRPr b="0" i="0" sz="1100" u="none" cap="none" strike="noStrike">
              <a:solidFill>
                <a:schemeClr val="dk1"/>
              </a:solidFill>
              <a:latin typeface="Calibri"/>
              <a:ea typeface="Calibri"/>
              <a:cs typeface="Calibri"/>
              <a:sym typeface="Calibri"/>
            </a:endParaRPr>
          </a:p>
        </p:txBody>
      </p:sp>
      <p:sp>
        <p:nvSpPr>
          <p:cNvPr id="105" name="Google Shape;105;p18"/>
          <p:cNvSpPr/>
          <p:nvPr/>
        </p:nvSpPr>
        <p:spPr>
          <a:xfrm>
            <a:off x="877937" y="4003811"/>
            <a:ext cx="481980" cy="17189"/>
          </a:xfrm>
          <a:prstGeom prst="rect">
            <a:avLst/>
          </a:prstGeom>
          <a:solidFill>
            <a:srgbClr val="AD1F9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6" name="Google Shape;106;p18"/>
          <p:cNvSpPr/>
          <p:nvPr/>
        </p:nvSpPr>
        <p:spPr>
          <a:xfrm>
            <a:off x="568077" y="3857551"/>
            <a:ext cx="309860" cy="309860"/>
          </a:xfrm>
          <a:prstGeom prst="roundRect">
            <a:avLst>
              <a:gd fmla="val 80006"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 name="Google Shape;107;p18"/>
          <p:cNvSpPr/>
          <p:nvPr/>
        </p:nvSpPr>
        <p:spPr>
          <a:xfrm>
            <a:off x="661020" y="3883373"/>
            <a:ext cx="123899" cy="258217"/>
          </a:xfrm>
          <a:prstGeom prst="rect">
            <a:avLst/>
          </a:prstGeom>
          <a:noFill/>
          <a:ln>
            <a:noFill/>
          </a:ln>
        </p:spPr>
        <p:txBody>
          <a:bodyPr anchorCtr="0" anchor="t" bIns="28575" lIns="57150" spcFirstLastPara="1" rIns="57150" wrap="square" tIns="28575">
            <a:noAutofit/>
          </a:bodyPr>
          <a:lstStyle/>
          <a:p>
            <a:pPr indent="0" lvl="0" marL="0" marR="0" rtl="0" algn="ctr">
              <a:lnSpc>
                <a:spcPct val="124971"/>
              </a:lnSpc>
              <a:spcBef>
                <a:spcPts val="0"/>
              </a:spcBef>
              <a:spcAft>
                <a:spcPts val="0"/>
              </a:spcAft>
              <a:buClr>
                <a:srgbClr val="AD1F96"/>
              </a:buClr>
              <a:buSzPts val="1600"/>
              <a:buFont typeface="Nunito"/>
              <a:buNone/>
            </a:pPr>
            <a:r>
              <a:rPr b="1" i="0" lang="en" sz="1600" u="none" cap="none" strike="noStrike">
                <a:solidFill>
                  <a:srgbClr val="AD1F96"/>
                </a:solidFill>
                <a:latin typeface="Nunito"/>
                <a:ea typeface="Nunito"/>
                <a:cs typeface="Nunito"/>
                <a:sym typeface="Nunito"/>
              </a:rPr>
              <a:t>3</a:t>
            </a:r>
            <a:endParaRPr b="0" i="0" sz="1600" u="none" cap="none" strike="noStrike">
              <a:solidFill>
                <a:schemeClr val="dk1"/>
              </a:solidFill>
              <a:latin typeface="Calibri"/>
              <a:ea typeface="Calibri"/>
              <a:cs typeface="Calibri"/>
              <a:sym typeface="Calibri"/>
            </a:endParaRPr>
          </a:p>
        </p:txBody>
      </p:sp>
      <p:sp>
        <p:nvSpPr>
          <p:cNvPr id="108" name="Google Shape;108;p18"/>
          <p:cNvSpPr/>
          <p:nvPr/>
        </p:nvSpPr>
        <p:spPr>
          <a:xfrm>
            <a:off x="1480468" y="3887614"/>
            <a:ext cx="1721569" cy="215206"/>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Types of Contrast</a:t>
            </a:r>
            <a:endParaRPr b="0" i="0" sz="1400" u="none" cap="none" strike="noStrike">
              <a:solidFill>
                <a:schemeClr val="dk1"/>
              </a:solidFill>
              <a:latin typeface="Calibri"/>
              <a:ea typeface="Calibri"/>
              <a:cs typeface="Calibri"/>
              <a:sym typeface="Calibri"/>
            </a:endParaRPr>
          </a:p>
        </p:txBody>
      </p:sp>
      <p:sp>
        <p:nvSpPr>
          <p:cNvPr id="109" name="Google Shape;109;p18"/>
          <p:cNvSpPr/>
          <p:nvPr/>
        </p:nvSpPr>
        <p:spPr>
          <a:xfrm>
            <a:off x="1480468" y="4185419"/>
            <a:ext cx="4861099" cy="44068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MRI can use different types of contrast, such as T1-weighted or T2-weighted imaging, to show different tissue characteristics.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preencoded.png" id="115" name="Google Shape;115;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6" name="Google Shape;116;p19"/>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7" name="Google Shape;117;p19"/>
          <p:cNvSpPr/>
          <p:nvPr/>
        </p:nvSpPr>
        <p:spPr>
          <a:xfrm>
            <a:off x="1467743" y="1138982"/>
            <a:ext cx="6208439" cy="867966"/>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Challenges in generating artificial MRI images</a:t>
            </a:r>
            <a:endParaRPr b="0" i="0" sz="2700" u="none" cap="none" strike="noStrike">
              <a:solidFill>
                <a:schemeClr val="dk1"/>
              </a:solidFill>
              <a:latin typeface="Calibri"/>
              <a:ea typeface="Calibri"/>
              <a:cs typeface="Calibri"/>
              <a:sym typeface="Calibri"/>
            </a:endParaRPr>
          </a:p>
        </p:txBody>
      </p:sp>
      <p:sp>
        <p:nvSpPr>
          <p:cNvPr id="118" name="Google Shape;118;p19"/>
          <p:cNvSpPr/>
          <p:nvPr/>
        </p:nvSpPr>
        <p:spPr>
          <a:xfrm>
            <a:off x="1467743" y="2323728"/>
            <a:ext cx="312464" cy="312464"/>
          </a:xfrm>
          <a:prstGeom prst="roundRect">
            <a:avLst>
              <a:gd fmla="val 80001"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9" name="Google Shape;119;p19"/>
          <p:cNvSpPr/>
          <p:nvPr/>
        </p:nvSpPr>
        <p:spPr>
          <a:xfrm>
            <a:off x="1561430" y="2349773"/>
            <a:ext cx="125016"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D4DF2"/>
              </a:buClr>
              <a:buSzPts val="1600"/>
              <a:buFont typeface="Nunito"/>
              <a:buNone/>
            </a:pPr>
            <a:r>
              <a:rPr b="1" i="0" lang="en" sz="1600" u="none" cap="none" strike="noStrike">
                <a:solidFill>
                  <a:srgbClr val="2D4DF2"/>
                </a:solidFill>
                <a:latin typeface="Nunito"/>
                <a:ea typeface="Nunito"/>
                <a:cs typeface="Nunito"/>
                <a:sym typeface="Nunito"/>
              </a:rPr>
              <a:t>1</a:t>
            </a:r>
            <a:endParaRPr b="0" i="0" sz="1600" u="none" cap="none" strike="noStrike">
              <a:solidFill>
                <a:schemeClr val="dk1"/>
              </a:solidFill>
              <a:latin typeface="Calibri"/>
              <a:ea typeface="Calibri"/>
              <a:cs typeface="Calibri"/>
              <a:sym typeface="Calibri"/>
            </a:endParaRPr>
          </a:p>
        </p:txBody>
      </p:sp>
      <p:sp>
        <p:nvSpPr>
          <p:cNvPr id="120" name="Google Shape;120;p19"/>
          <p:cNvSpPr/>
          <p:nvPr/>
        </p:nvSpPr>
        <p:spPr>
          <a:xfrm>
            <a:off x="1919064" y="2371427"/>
            <a:ext cx="1525563"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Data Complexity</a:t>
            </a:r>
            <a:endParaRPr b="0" i="0" sz="1400" u="none" cap="none" strike="noStrike">
              <a:solidFill>
                <a:schemeClr val="dk1"/>
              </a:solidFill>
              <a:latin typeface="Calibri"/>
              <a:ea typeface="Calibri"/>
              <a:cs typeface="Calibri"/>
              <a:sym typeface="Calibri"/>
            </a:endParaRPr>
          </a:p>
        </p:txBody>
      </p:sp>
      <p:sp>
        <p:nvSpPr>
          <p:cNvPr id="121" name="Google Shape;121;p19"/>
          <p:cNvSpPr/>
          <p:nvPr/>
        </p:nvSpPr>
        <p:spPr>
          <a:xfrm>
            <a:off x="1919064" y="2671688"/>
            <a:ext cx="1525563" cy="111063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MRI data is complex and high-dimensional, making it challenging to accurately replicate using generative models.</a:t>
            </a:r>
            <a:endParaRPr b="0" i="0" sz="1100" u="none" cap="none" strike="noStrike">
              <a:solidFill>
                <a:schemeClr val="dk1"/>
              </a:solidFill>
              <a:latin typeface="Calibri"/>
              <a:ea typeface="Calibri"/>
              <a:cs typeface="Calibri"/>
              <a:sym typeface="Calibri"/>
            </a:endParaRPr>
          </a:p>
        </p:txBody>
      </p:sp>
      <p:sp>
        <p:nvSpPr>
          <p:cNvPr id="122" name="Google Shape;122;p19"/>
          <p:cNvSpPr/>
          <p:nvPr/>
        </p:nvSpPr>
        <p:spPr>
          <a:xfrm>
            <a:off x="3583484" y="2323728"/>
            <a:ext cx="312464" cy="312464"/>
          </a:xfrm>
          <a:prstGeom prst="roundRect">
            <a:avLst>
              <a:gd fmla="val 80001"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3" name="Google Shape;123;p19"/>
          <p:cNvSpPr/>
          <p:nvPr/>
        </p:nvSpPr>
        <p:spPr>
          <a:xfrm>
            <a:off x="3677171" y="2349773"/>
            <a:ext cx="125016"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015F98"/>
              </a:buClr>
              <a:buSzPts val="1600"/>
              <a:buFont typeface="Nunito"/>
              <a:buNone/>
            </a:pPr>
            <a:r>
              <a:rPr b="1" i="0" lang="en" sz="1600" u="none" cap="none" strike="noStrike">
                <a:solidFill>
                  <a:srgbClr val="015F98"/>
                </a:solidFill>
                <a:latin typeface="Nunito"/>
                <a:ea typeface="Nunito"/>
                <a:cs typeface="Nunito"/>
                <a:sym typeface="Nunito"/>
              </a:rPr>
              <a:t>2</a:t>
            </a:r>
            <a:endParaRPr b="0" i="0" sz="1600" u="none" cap="none" strike="noStrike">
              <a:solidFill>
                <a:schemeClr val="dk1"/>
              </a:solidFill>
              <a:latin typeface="Calibri"/>
              <a:ea typeface="Calibri"/>
              <a:cs typeface="Calibri"/>
              <a:sym typeface="Calibri"/>
            </a:endParaRPr>
          </a:p>
        </p:txBody>
      </p:sp>
      <p:sp>
        <p:nvSpPr>
          <p:cNvPr id="124" name="Google Shape;124;p19"/>
          <p:cNvSpPr/>
          <p:nvPr/>
        </p:nvSpPr>
        <p:spPr>
          <a:xfrm>
            <a:off x="4034805" y="2371427"/>
            <a:ext cx="1525563"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Noise Reduction</a:t>
            </a:r>
            <a:endParaRPr b="0" i="0" sz="1400" u="none" cap="none" strike="noStrike">
              <a:solidFill>
                <a:schemeClr val="dk1"/>
              </a:solidFill>
              <a:latin typeface="Calibri"/>
              <a:ea typeface="Calibri"/>
              <a:cs typeface="Calibri"/>
              <a:sym typeface="Calibri"/>
            </a:endParaRPr>
          </a:p>
        </p:txBody>
      </p:sp>
      <p:sp>
        <p:nvSpPr>
          <p:cNvPr id="125" name="Google Shape;125;p19"/>
          <p:cNvSpPr/>
          <p:nvPr/>
        </p:nvSpPr>
        <p:spPr>
          <a:xfrm>
            <a:off x="4034805" y="2671688"/>
            <a:ext cx="1525563" cy="1332756"/>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Removing noise from MRI images is crucial, and generating clean artificial images with accurate noise levels is a significant challenge.</a:t>
            </a:r>
            <a:endParaRPr b="0" i="0" sz="1100" u="none" cap="none" strike="noStrike">
              <a:solidFill>
                <a:schemeClr val="dk1"/>
              </a:solidFill>
              <a:latin typeface="Calibri"/>
              <a:ea typeface="Calibri"/>
              <a:cs typeface="Calibri"/>
              <a:sym typeface="Calibri"/>
            </a:endParaRPr>
          </a:p>
        </p:txBody>
      </p:sp>
      <p:sp>
        <p:nvSpPr>
          <p:cNvPr id="126" name="Google Shape;126;p19"/>
          <p:cNvSpPr/>
          <p:nvPr/>
        </p:nvSpPr>
        <p:spPr>
          <a:xfrm>
            <a:off x="5699224" y="2323728"/>
            <a:ext cx="312464" cy="312464"/>
          </a:xfrm>
          <a:prstGeom prst="roundRect">
            <a:avLst>
              <a:gd fmla="val 80001" name="adj"/>
            </a:avLst>
          </a:prstGeom>
          <a:solidFill>
            <a:srgbClr val="F3F3FF"/>
          </a:solidFill>
          <a:ln cap="flat" cmpd="sng" w="22850">
            <a:solidFill>
              <a:srgbClr val="00002E"/>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7" name="Google Shape;127;p19"/>
          <p:cNvSpPr/>
          <p:nvPr/>
        </p:nvSpPr>
        <p:spPr>
          <a:xfrm>
            <a:off x="5792911" y="2349773"/>
            <a:ext cx="125016"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AD1F96"/>
              </a:buClr>
              <a:buSzPts val="1600"/>
              <a:buFont typeface="Nunito"/>
              <a:buNone/>
            </a:pPr>
            <a:r>
              <a:rPr b="1" i="0" lang="en" sz="1600" u="none" cap="none" strike="noStrike">
                <a:solidFill>
                  <a:srgbClr val="AD1F96"/>
                </a:solidFill>
                <a:latin typeface="Nunito"/>
                <a:ea typeface="Nunito"/>
                <a:cs typeface="Nunito"/>
                <a:sym typeface="Nunito"/>
              </a:rPr>
              <a:t>3</a:t>
            </a:r>
            <a:endParaRPr b="0" i="0" sz="1600" u="none" cap="none" strike="noStrike">
              <a:solidFill>
                <a:schemeClr val="dk1"/>
              </a:solidFill>
              <a:latin typeface="Calibri"/>
              <a:ea typeface="Calibri"/>
              <a:cs typeface="Calibri"/>
              <a:sym typeface="Calibri"/>
            </a:endParaRPr>
          </a:p>
        </p:txBody>
      </p:sp>
      <p:sp>
        <p:nvSpPr>
          <p:cNvPr id="128" name="Google Shape;128;p19"/>
          <p:cNvSpPr/>
          <p:nvPr/>
        </p:nvSpPr>
        <p:spPr>
          <a:xfrm>
            <a:off x="6150550" y="2371425"/>
            <a:ext cx="16989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Contrast Variation</a:t>
            </a:r>
            <a:endParaRPr b="0" i="0" sz="1400" u="none" cap="none" strike="noStrike">
              <a:solidFill>
                <a:schemeClr val="dk1"/>
              </a:solidFill>
              <a:latin typeface="Calibri"/>
              <a:ea typeface="Calibri"/>
              <a:cs typeface="Calibri"/>
              <a:sym typeface="Calibri"/>
            </a:endParaRPr>
          </a:p>
        </p:txBody>
      </p:sp>
      <p:sp>
        <p:nvSpPr>
          <p:cNvPr id="129" name="Google Shape;129;p19"/>
          <p:cNvSpPr/>
          <p:nvPr/>
        </p:nvSpPr>
        <p:spPr>
          <a:xfrm>
            <a:off x="6150546" y="2671688"/>
            <a:ext cx="1525562" cy="1332756"/>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Reproducing diverse contrast levels in artificial MRI images while preserving image quality presents a major challenge.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eencoded.png" id="135" name="Google Shape;135;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6" name="Google Shape;136;p20"/>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7" name="Google Shape;137;p20"/>
          <p:cNvSpPr/>
          <p:nvPr/>
        </p:nvSpPr>
        <p:spPr>
          <a:xfrm>
            <a:off x="1467743" y="1217042"/>
            <a:ext cx="6208439" cy="867966"/>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Data preprocessing and augmentation techniques</a:t>
            </a:r>
            <a:endParaRPr b="0" i="0" sz="2700" u="none" cap="none" strike="noStrike">
              <a:solidFill>
                <a:schemeClr val="dk1"/>
              </a:solidFill>
              <a:latin typeface="Calibri"/>
              <a:ea typeface="Calibri"/>
              <a:cs typeface="Calibri"/>
              <a:sym typeface="Calibri"/>
            </a:endParaRPr>
          </a:p>
        </p:txBody>
      </p:sp>
      <p:sp>
        <p:nvSpPr>
          <p:cNvPr id="138" name="Google Shape;138;p20"/>
          <p:cNvSpPr/>
          <p:nvPr/>
        </p:nvSpPr>
        <p:spPr>
          <a:xfrm>
            <a:off x="1467743" y="2432149"/>
            <a:ext cx="1735931"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1400"/>
              <a:buFont typeface="Nunito"/>
              <a:buNone/>
            </a:pPr>
            <a:r>
              <a:rPr b="1" i="0" lang="en" sz="1400" u="none" cap="none" strike="noStrike">
                <a:solidFill>
                  <a:srgbClr val="00002E"/>
                </a:solidFill>
                <a:latin typeface="Nunito"/>
                <a:ea typeface="Nunito"/>
                <a:cs typeface="Nunito"/>
                <a:sym typeface="Nunito"/>
              </a:rPr>
              <a:t>Data Preprocessing</a:t>
            </a:r>
            <a:endParaRPr b="0" i="0" sz="1400" u="none" cap="none" strike="noStrike">
              <a:solidFill>
                <a:schemeClr val="dk1"/>
              </a:solidFill>
              <a:latin typeface="Calibri"/>
              <a:ea typeface="Calibri"/>
              <a:cs typeface="Calibri"/>
              <a:sym typeface="Calibri"/>
            </a:endParaRPr>
          </a:p>
        </p:txBody>
      </p:sp>
      <p:sp>
        <p:nvSpPr>
          <p:cNvPr id="139" name="Google Shape;139;p20"/>
          <p:cNvSpPr/>
          <p:nvPr/>
        </p:nvSpPr>
        <p:spPr>
          <a:xfrm>
            <a:off x="1467743" y="2787998"/>
            <a:ext cx="2934816" cy="444252"/>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Normalization, resizing, and filtering to prepare MRI data for training GAN models.</a:t>
            </a:r>
            <a:endParaRPr b="0" i="0" sz="1100" u="none" cap="none" strike="noStrike">
              <a:solidFill>
                <a:schemeClr val="dk1"/>
              </a:solidFill>
              <a:latin typeface="Calibri"/>
              <a:ea typeface="Calibri"/>
              <a:cs typeface="Calibri"/>
              <a:sym typeface="Calibri"/>
            </a:endParaRPr>
          </a:p>
        </p:txBody>
      </p:sp>
      <p:sp>
        <p:nvSpPr>
          <p:cNvPr id="140" name="Google Shape;140;p20"/>
          <p:cNvSpPr/>
          <p:nvPr/>
        </p:nvSpPr>
        <p:spPr>
          <a:xfrm>
            <a:off x="1467743" y="3357191"/>
            <a:ext cx="2934816" cy="444252"/>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Includes Bias Field Correction and Intensity Normalization.</a:t>
            </a:r>
            <a:endParaRPr b="0" i="0" sz="1100" u="none" cap="none" strike="noStrike">
              <a:solidFill>
                <a:schemeClr val="dk1"/>
              </a:solidFill>
              <a:latin typeface="Calibri"/>
              <a:ea typeface="Calibri"/>
              <a:cs typeface="Calibri"/>
              <a:sym typeface="Calibri"/>
            </a:endParaRPr>
          </a:p>
        </p:txBody>
      </p:sp>
      <p:sp>
        <p:nvSpPr>
          <p:cNvPr id="141" name="Google Shape;141;p20"/>
          <p:cNvSpPr/>
          <p:nvPr/>
        </p:nvSpPr>
        <p:spPr>
          <a:xfrm>
            <a:off x="4746049" y="2432200"/>
            <a:ext cx="2152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1400"/>
              <a:buFont typeface="Nunito"/>
              <a:buNone/>
            </a:pPr>
            <a:r>
              <a:rPr b="1" i="0" lang="en" sz="1400" u="none" cap="none" strike="noStrike">
                <a:solidFill>
                  <a:srgbClr val="00002E"/>
                </a:solidFill>
                <a:latin typeface="Nunito"/>
                <a:ea typeface="Nunito"/>
                <a:cs typeface="Nunito"/>
                <a:sym typeface="Nunito"/>
              </a:rPr>
              <a:t>Data Augmentation</a:t>
            </a:r>
            <a:endParaRPr b="0" i="0" sz="1400" u="none" cap="none" strike="noStrike">
              <a:solidFill>
                <a:schemeClr val="dk1"/>
              </a:solidFill>
              <a:latin typeface="Calibri"/>
              <a:ea typeface="Calibri"/>
              <a:cs typeface="Calibri"/>
              <a:sym typeface="Calibri"/>
            </a:endParaRPr>
          </a:p>
        </p:txBody>
      </p:sp>
      <p:sp>
        <p:nvSpPr>
          <p:cNvPr id="142" name="Google Shape;142;p20"/>
          <p:cNvSpPr/>
          <p:nvPr/>
        </p:nvSpPr>
        <p:spPr>
          <a:xfrm>
            <a:off x="4746054" y="2787998"/>
            <a:ext cx="29349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lang="en" sz="1100">
                <a:solidFill>
                  <a:srgbClr val="00002E"/>
                </a:solidFill>
                <a:latin typeface="PT Sans"/>
                <a:ea typeface="PT Sans"/>
                <a:cs typeface="PT Sans"/>
                <a:sym typeface="PT Sans"/>
              </a:rPr>
              <a:t>Reshaping </a:t>
            </a:r>
            <a:r>
              <a:rPr b="0" i="0" lang="en" sz="1100" u="none" cap="none" strike="noStrike">
                <a:solidFill>
                  <a:srgbClr val="00002E"/>
                </a:solidFill>
                <a:latin typeface="PT Sans"/>
                <a:ea typeface="PT Sans"/>
                <a:cs typeface="PT Sans"/>
                <a:sym typeface="PT Sans"/>
              </a:rPr>
              <a:t>Techniques like rotation, flipping, and shifting to increase the diversity of the training dataset.</a:t>
            </a:r>
            <a:endParaRPr b="0" i="0" sz="1100" u="none" cap="none" strike="noStrike">
              <a:solidFill>
                <a:schemeClr val="dk1"/>
              </a:solidFill>
              <a:latin typeface="Calibri"/>
              <a:ea typeface="Calibri"/>
              <a:cs typeface="Calibri"/>
              <a:sym typeface="Calibri"/>
            </a:endParaRPr>
          </a:p>
        </p:txBody>
      </p:sp>
      <p:sp>
        <p:nvSpPr>
          <p:cNvPr id="143" name="Google Shape;143;p20"/>
          <p:cNvSpPr/>
          <p:nvPr/>
        </p:nvSpPr>
        <p:spPr>
          <a:xfrm>
            <a:off x="4746092" y="3541716"/>
            <a:ext cx="29349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Also includes contrast adjustment and histogram equalization.</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preencoded.png" id="149" name="Google Shape;149;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0" name="Google Shape;150;p21"/>
          <p:cNvSpPr/>
          <p:nvPr/>
        </p:nvSpPr>
        <p:spPr>
          <a:xfrm>
            <a:off x="0" y="0"/>
            <a:ext cx="9144000" cy="5143500"/>
          </a:xfrm>
          <a:prstGeom prst="rect">
            <a:avLst/>
          </a:prstGeom>
          <a:solidFill>
            <a:srgbClr val="F3F3FF">
              <a:alpha val="7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51" name="Google Shape;151;p21"/>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52" name="Google Shape;152;p21"/>
          <p:cNvSpPr/>
          <p:nvPr/>
        </p:nvSpPr>
        <p:spPr>
          <a:xfrm>
            <a:off x="0" y="0"/>
            <a:ext cx="9144000" cy="5143500"/>
          </a:xfrm>
          <a:prstGeom prst="rect">
            <a:avLst/>
          </a:prstGeom>
          <a:solidFill>
            <a:srgbClr val="F3F3FF">
              <a:alpha val="84705"/>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3" name="Google Shape;153;p21"/>
          <p:cNvSpPr/>
          <p:nvPr/>
        </p:nvSpPr>
        <p:spPr>
          <a:xfrm>
            <a:off x="1467743" y="876896"/>
            <a:ext cx="6208439" cy="867966"/>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2E"/>
              </a:buClr>
              <a:buSzPts val="2700"/>
              <a:buFont typeface="Nunito"/>
              <a:buNone/>
            </a:pPr>
            <a:r>
              <a:rPr b="1" i="0" lang="en" sz="2700" u="none" cap="none" strike="noStrike">
                <a:solidFill>
                  <a:srgbClr val="00002E"/>
                </a:solidFill>
                <a:latin typeface="Nunito"/>
                <a:ea typeface="Nunito"/>
                <a:cs typeface="Nunito"/>
                <a:sym typeface="Nunito"/>
              </a:rPr>
              <a:t>Architecture of the GAN model for MRI </a:t>
            </a:r>
            <a:r>
              <a:rPr b="1" lang="en" sz="2700">
                <a:solidFill>
                  <a:srgbClr val="00002E"/>
                </a:solidFill>
                <a:latin typeface="Nunito"/>
                <a:ea typeface="Nunito"/>
                <a:cs typeface="Nunito"/>
                <a:sym typeface="Nunito"/>
              </a:rPr>
              <a:t>I</a:t>
            </a:r>
            <a:r>
              <a:rPr b="1" i="0" lang="en" sz="2700" u="none" cap="none" strike="noStrike">
                <a:solidFill>
                  <a:srgbClr val="00002E"/>
                </a:solidFill>
                <a:latin typeface="Nunito"/>
                <a:ea typeface="Nunito"/>
                <a:cs typeface="Nunito"/>
                <a:sym typeface="Nunito"/>
              </a:rPr>
              <a:t>mage </a:t>
            </a:r>
            <a:r>
              <a:rPr b="1" lang="en" sz="2700">
                <a:solidFill>
                  <a:srgbClr val="00002E"/>
                </a:solidFill>
                <a:latin typeface="Nunito"/>
                <a:ea typeface="Nunito"/>
                <a:cs typeface="Nunito"/>
                <a:sym typeface="Nunito"/>
              </a:rPr>
              <a:t>G</a:t>
            </a:r>
            <a:r>
              <a:rPr b="1" i="0" lang="en" sz="2700" u="none" cap="none" strike="noStrike">
                <a:solidFill>
                  <a:srgbClr val="00002E"/>
                </a:solidFill>
                <a:latin typeface="Nunito"/>
                <a:ea typeface="Nunito"/>
                <a:cs typeface="Nunito"/>
                <a:sym typeface="Nunito"/>
              </a:rPr>
              <a:t>eneration</a:t>
            </a:r>
            <a:endParaRPr b="0" i="0" sz="2700" u="none" cap="none" strike="noStrike">
              <a:solidFill>
                <a:schemeClr val="dk1"/>
              </a:solidFill>
              <a:latin typeface="Calibri"/>
              <a:ea typeface="Calibri"/>
              <a:cs typeface="Calibri"/>
              <a:sym typeface="Calibri"/>
            </a:endParaRPr>
          </a:p>
        </p:txBody>
      </p:sp>
      <p:pic>
        <p:nvPicPr>
          <p:cNvPr descr="preencoded.png" id="154" name="Google Shape;154;p21"/>
          <p:cNvPicPr preferRelativeResize="0"/>
          <p:nvPr/>
        </p:nvPicPr>
        <p:blipFill rotWithShape="1">
          <a:blip r:embed="rId5">
            <a:alphaModFix/>
          </a:blip>
          <a:srcRect b="0" l="0" r="0" t="0"/>
          <a:stretch/>
        </p:blipFill>
        <p:spPr>
          <a:xfrm>
            <a:off x="1467743" y="1953146"/>
            <a:ext cx="2069455" cy="555426"/>
          </a:xfrm>
          <a:prstGeom prst="rect">
            <a:avLst/>
          </a:prstGeom>
          <a:noFill/>
          <a:ln>
            <a:noFill/>
          </a:ln>
        </p:spPr>
      </p:pic>
      <p:sp>
        <p:nvSpPr>
          <p:cNvPr id="155" name="Google Shape;155;p21"/>
          <p:cNvSpPr/>
          <p:nvPr/>
        </p:nvSpPr>
        <p:spPr>
          <a:xfrm>
            <a:off x="1606599" y="2716857"/>
            <a:ext cx="1735931"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D4DF2"/>
              </a:buClr>
              <a:buSzPts val="1400"/>
              <a:buFont typeface="Nunito"/>
              <a:buNone/>
            </a:pPr>
            <a:r>
              <a:rPr b="1" i="0" lang="en" sz="1400" u="none" cap="none" strike="noStrike">
                <a:solidFill>
                  <a:srgbClr val="2D4DF2"/>
                </a:solidFill>
                <a:latin typeface="Nunito"/>
                <a:ea typeface="Nunito"/>
                <a:cs typeface="Nunito"/>
                <a:sym typeface="Nunito"/>
              </a:rPr>
              <a:t>Generator Network</a:t>
            </a:r>
            <a:endParaRPr b="0" i="0" sz="1400" u="none" cap="none" strike="noStrike">
              <a:solidFill>
                <a:schemeClr val="dk1"/>
              </a:solidFill>
              <a:latin typeface="Calibri"/>
              <a:ea typeface="Calibri"/>
              <a:cs typeface="Calibri"/>
              <a:sym typeface="Calibri"/>
            </a:endParaRPr>
          </a:p>
        </p:txBody>
      </p:sp>
      <p:sp>
        <p:nvSpPr>
          <p:cNvPr id="156" name="Google Shape;156;p21"/>
          <p:cNvSpPr/>
          <p:nvPr/>
        </p:nvSpPr>
        <p:spPr>
          <a:xfrm>
            <a:off x="1606599" y="3017118"/>
            <a:ext cx="1791742" cy="444252"/>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Creates artificial MRI images from random noise input.</a:t>
            </a:r>
            <a:endParaRPr b="0" i="0" sz="1100" u="none" cap="none" strike="noStrike">
              <a:solidFill>
                <a:schemeClr val="dk1"/>
              </a:solidFill>
              <a:latin typeface="Calibri"/>
              <a:ea typeface="Calibri"/>
              <a:cs typeface="Calibri"/>
              <a:sym typeface="Calibri"/>
            </a:endParaRPr>
          </a:p>
        </p:txBody>
      </p:sp>
      <p:pic>
        <p:nvPicPr>
          <p:cNvPr descr="preencoded.png" id="157" name="Google Shape;157;p21"/>
          <p:cNvPicPr preferRelativeResize="0"/>
          <p:nvPr/>
        </p:nvPicPr>
        <p:blipFill rotWithShape="1">
          <a:blip r:embed="rId6">
            <a:alphaModFix/>
          </a:blip>
          <a:srcRect b="0" l="0" r="0" t="0"/>
          <a:stretch/>
        </p:blipFill>
        <p:spPr>
          <a:xfrm>
            <a:off x="3537198" y="1953146"/>
            <a:ext cx="2069455" cy="555426"/>
          </a:xfrm>
          <a:prstGeom prst="rect">
            <a:avLst/>
          </a:prstGeom>
          <a:noFill/>
          <a:ln>
            <a:noFill/>
          </a:ln>
        </p:spPr>
      </p:pic>
      <p:sp>
        <p:nvSpPr>
          <p:cNvPr id="158" name="Google Shape;158;p21"/>
          <p:cNvSpPr/>
          <p:nvPr/>
        </p:nvSpPr>
        <p:spPr>
          <a:xfrm>
            <a:off x="3676050" y="2716850"/>
            <a:ext cx="1930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15F98"/>
              </a:buClr>
              <a:buSzPts val="1400"/>
              <a:buFont typeface="Nunito"/>
              <a:buNone/>
            </a:pPr>
            <a:r>
              <a:rPr b="1" i="0" lang="en" sz="1400" u="none" cap="none" strike="noStrike">
                <a:solidFill>
                  <a:srgbClr val="015F98"/>
                </a:solidFill>
                <a:latin typeface="Nunito"/>
                <a:ea typeface="Nunito"/>
                <a:cs typeface="Nunito"/>
                <a:sym typeface="Nunito"/>
              </a:rPr>
              <a:t>Discriminator Network</a:t>
            </a:r>
            <a:endParaRPr b="0" i="0" sz="1400" u="none" cap="none" strike="noStrike">
              <a:solidFill>
                <a:schemeClr val="dk1"/>
              </a:solidFill>
              <a:latin typeface="Calibri"/>
              <a:ea typeface="Calibri"/>
              <a:cs typeface="Calibri"/>
              <a:sym typeface="Calibri"/>
            </a:endParaRPr>
          </a:p>
        </p:txBody>
      </p:sp>
      <p:sp>
        <p:nvSpPr>
          <p:cNvPr id="159" name="Google Shape;159;p21"/>
          <p:cNvSpPr/>
          <p:nvPr/>
        </p:nvSpPr>
        <p:spPr>
          <a:xfrm>
            <a:off x="3676054" y="3239243"/>
            <a:ext cx="17916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Assesses the generated images and distinguishes them from real MRI images.</a:t>
            </a:r>
            <a:endParaRPr b="0" i="0" sz="1100" u="none" cap="none" strike="noStrike">
              <a:solidFill>
                <a:schemeClr val="dk1"/>
              </a:solidFill>
              <a:latin typeface="Calibri"/>
              <a:ea typeface="Calibri"/>
              <a:cs typeface="Calibri"/>
              <a:sym typeface="Calibri"/>
            </a:endParaRPr>
          </a:p>
        </p:txBody>
      </p:sp>
      <p:pic>
        <p:nvPicPr>
          <p:cNvPr descr="preencoded.png" id="160" name="Google Shape;160;p21"/>
          <p:cNvPicPr preferRelativeResize="0"/>
          <p:nvPr/>
        </p:nvPicPr>
        <p:blipFill rotWithShape="1">
          <a:blip r:embed="rId7">
            <a:alphaModFix/>
          </a:blip>
          <a:srcRect b="0" l="0" r="0" t="0"/>
          <a:stretch/>
        </p:blipFill>
        <p:spPr>
          <a:xfrm>
            <a:off x="5606653" y="1953146"/>
            <a:ext cx="2069529" cy="555426"/>
          </a:xfrm>
          <a:prstGeom prst="rect">
            <a:avLst/>
          </a:prstGeom>
          <a:noFill/>
          <a:ln>
            <a:noFill/>
          </a:ln>
        </p:spPr>
      </p:pic>
      <p:sp>
        <p:nvSpPr>
          <p:cNvPr id="161" name="Google Shape;161;p21"/>
          <p:cNvSpPr/>
          <p:nvPr/>
        </p:nvSpPr>
        <p:spPr>
          <a:xfrm>
            <a:off x="5745510" y="2716857"/>
            <a:ext cx="1735931"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AD1F96"/>
              </a:buClr>
              <a:buSzPts val="1400"/>
              <a:buFont typeface="Nunito"/>
              <a:buNone/>
            </a:pPr>
            <a:r>
              <a:rPr b="1" i="0" lang="en" sz="1400" u="none" cap="none" strike="noStrike">
                <a:solidFill>
                  <a:srgbClr val="AD1F96"/>
                </a:solidFill>
                <a:latin typeface="Nunito"/>
                <a:ea typeface="Nunito"/>
                <a:cs typeface="Nunito"/>
                <a:sym typeface="Nunito"/>
              </a:rPr>
              <a:t>Adversarial Training</a:t>
            </a:r>
            <a:endParaRPr b="0" i="0" sz="1400" u="none" cap="none" strike="noStrike">
              <a:solidFill>
                <a:schemeClr val="dk1"/>
              </a:solidFill>
              <a:latin typeface="Calibri"/>
              <a:ea typeface="Calibri"/>
              <a:cs typeface="Calibri"/>
              <a:sym typeface="Calibri"/>
            </a:endParaRPr>
          </a:p>
        </p:txBody>
      </p:sp>
      <p:sp>
        <p:nvSpPr>
          <p:cNvPr id="162" name="Google Shape;162;p21"/>
          <p:cNvSpPr/>
          <p:nvPr/>
        </p:nvSpPr>
        <p:spPr>
          <a:xfrm>
            <a:off x="5745360" y="3346193"/>
            <a:ext cx="17919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00002E"/>
              </a:buClr>
              <a:buSzPts val="1100"/>
              <a:buFont typeface="PT Sans"/>
              <a:buNone/>
            </a:pPr>
            <a:r>
              <a:rPr b="0" i="0" lang="en" sz="1100" u="none" cap="none" strike="noStrike">
                <a:solidFill>
                  <a:srgbClr val="00002E"/>
                </a:solidFill>
                <a:latin typeface="PT Sans"/>
                <a:ea typeface="PT Sans"/>
                <a:cs typeface="PT Sans"/>
                <a:sym typeface="PT Sans"/>
              </a:rPr>
              <a:t>The generator and discriminator are trained against each other, leading to improved generation quality over time.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preencoded.png" id="168" name="Google Shape;168;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9" name="Google Shape;169;p22"/>
          <p:cNvSpPr/>
          <p:nvPr/>
        </p:nvSpPr>
        <p:spPr>
          <a:xfrm>
            <a:off x="0" y="0"/>
            <a:ext cx="9144000" cy="5143500"/>
          </a:xfrm>
          <a:prstGeom prst="rect">
            <a:avLst/>
          </a:prstGeom>
          <a:solidFill>
            <a:srgbClr val="F3F3FF">
              <a:alpha val="749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70" name="Google Shape;170;p22"/>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1" name="Google Shape;171;p22"/>
          <p:cNvSpPr/>
          <p:nvPr/>
        </p:nvSpPr>
        <p:spPr>
          <a:xfrm>
            <a:off x="0" y="0"/>
            <a:ext cx="9144000" cy="5143500"/>
          </a:xfrm>
          <a:prstGeom prst="rect">
            <a:avLst/>
          </a:prstGeom>
          <a:solidFill>
            <a:srgbClr val="F3F3FF">
              <a:alpha val="8471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2" name="Google Shape;172;p22"/>
          <p:cNvSpPr/>
          <p:nvPr/>
        </p:nvSpPr>
        <p:spPr>
          <a:xfrm>
            <a:off x="952050" y="841200"/>
            <a:ext cx="7239900" cy="8679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2400"/>
              </a:spcBef>
              <a:spcAft>
                <a:spcPts val="0"/>
              </a:spcAft>
              <a:buClr>
                <a:schemeClr val="dk1"/>
              </a:buClr>
              <a:buSzPts val="1100"/>
              <a:buFont typeface="Arial"/>
              <a:buNone/>
            </a:pPr>
            <a:r>
              <a:rPr b="1" lang="en" sz="2700">
                <a:solidFill>
                  <a:schemeClr val="dk1"/>
                </a:solidFill>
                <a:latin typeface="Nunito"/>
                <a:ea typeface="Nunito"/>
                <a:cs typeface="Nunito"/>
                <a:sym typeface="Nunito"/>
              </a:rPr>
              <a:t>Overview of the modified U-Net architecture</a:t>
            </a:r>
            <a:endParaRPr b="1" sz="2700">
              <a:solidFill>
                <a:schemeClr val="dk1"/>
              </a:solidFill>
              <a:latin typeface="Nunito"/>
              <a:ea typeface="Nunito"/>
              <a:cs typeface="Nunito"/>
              <a:sym typeface="Nunito"/>
            </a:endParaRPr>
          </a:p>
          <a:p>
            <a:pPr indent="0" lvl="0" marL="0" marR="0" rtl="0" algn="l">
              <a:lnSpc>
                <a:spcPct val="125011"/>
              </a:lnSpc>
              <a:spcBef>
                <a:spcPts val="600"/>
              </a:spcBef>
              <a:spcAft>
                <a:spcPts val="0"/>
              </a:spcAft>
              <a:buClr>
                <a:srgbClr val="00002E"/>
              </a:buClr>
              <a:buSzPts val="2700"/>
              <a:buFont typeface="Nunito"/>
              <a:buNone/>
            </a:pPr>
            <a:r>
              <a:t/>
            </a:r>
            <a:endParaRPr b="1" sz="2700">
              <a:solidFill>
                <a:srgbClr val="00002E"/>
              </a:solidFill>
              <a:latin typeface="Nunito"/>
              <a:ea typeface="Nunito"/>
              <a:cs typeface="Nunito"/>
              <a:sym typeface="Nunito"/>
            </a:endParaRPr>
          </a:p>
        </p:txBody>
      </p:sp>
      <p:sp>
        <p:nvSpPr>
          <p:cNvPr id="173" name="Google Shape;173;p22"/>
          <p:cNvSpPr/>
          <p:nvPr/>
        </p:nvSpPr>
        <p:spPr>
          <a:xfrm>
            <a:off x="1467750" y="1744800"/>
            <a:ext cx="1874700" cy="4443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Nunito"/>
                <a:ea typeface="Nunito"/>
                <a:cs typeface="Nunito"/>
                <a:sym typeface="Nunito"/>
              </a:rPr>
              <a:t>High Resolution Features</a:t>
            </a:r>
            <a:endParaRPr b="1">
              <a:solidFill>
                <a:schemeClr val="dk1"/>
              </a:solidFill>
              <a:latin typeface="Nunito"/>
              <a:ea typeface="Nunito"/>
              <a:cs typeface="Nunito"/>
              <a:sym typeface="Nunito"/>
            </a:endParaRPr>
          </a:p>
          <a:p>
            <a:pPr indent="0" lvl="0" marL="0" marR="0" rtl="0" algn="l">
              <a:lnSpc>
                <a:spcPct val="125011"/>
              </a:lnSpc>
              <a:spcBef>
                <a:spcPts val="200"/>
              </a:spcBef>
              <a:spcAft>
                <a:spcPts val="0"/>
              </a:spcAft>
              <a:buClr>
                <a:srgbClr val="2D4DF2"/>
              </a:buClr>
              <a:buSzPts val="1400"/>
              <a:buFont typeface="Nunito"/>
              <a:buNone/>
            </a:pPr>
            <a:r>
              <a:t/>
            </a:r>
            <a:endParaRPr b="1">
              <a:solidFill>
                <a:srgbClr val="2D4DF2"/>
              </a:solidFill>
              <a:latin typeface="Nunito"/>
              <a:ea typeface="Nunito"/>
              <a:cs typeface="Nunito"/>
              <a:sym typeface="Nunito"/>
            </a:endParaRPr>
          </a:p>
        </p:txBody>
      </p:sp>
      <p:sp>
        <p:nvSpPr>
          <p:cNvPr id="174" name="Google Shape;174;p22"/>
          <p:cNvSpPr/>
          <p:nvPr/>
        </p:nvSpPr>
        <p:spPr>
          <a:xfrm>
            <a:off x="1509300" y="2305058"/>
            <a:ext cx="1791600" cy="9777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rgbClr val="00002E"/>
                </a:solidFill>
                <a:latin typeface="PT Sans"/>
                <a:ea typeface="PT Sans"/>
                <a:cs typeface="PT Sans"/>
                <a:sym typeface="PT Sans"/>
              </a:rPr>
              <a:t>The modified U-Net architecture is designed to capture high-resolution features essential in MRI image generation.</a:t>
            </a:r>
            <a:endParaRPr sz="1100">
              <a:solidFill>
                <a:srgbClr val="00002E"/>
              </a:solidFill>
              <a:latin typeface="PT Sans"/>
              <a:ea typeface="PT Sans"/>
              <a:cs typeface="PT Sans"/>
              <a:sym typeface="PT Sans"/>
            </a:endParaRPr>
          </a:p>
          <a:p>
            <a:pPr indent="0" lvl="0" marL="0" marR="0" rtl="0" algn="l">
              <a:lnSpc>
                <a:spcPct val="159942"/>
              </a:lnSpc>
              <a:spcBef>
                <a:spcPts val="1200"/>
              </a:spcBef>
              <a:spcAft>
                <a:spcPts val="0"/>
              </a:spcAft>
              <a:buClr>
                <a:srgbClr val="00002E"/>
              </a:buClr>
              <a:buSzPts val="1100"/>
              <a:buFont typeface="PT Sans"/>
              <a:buNone/>
            </a:pPr>
            <a:r>
              <a:t/>
            </a:r>
            <a:endParaRPr sz="1100">
              <a:solidFill>
                <a:srgbClr val="00002E"/>
              </a:solidFill>
              <a:latin typeface="PT Sans"/>
              <a:ea typeface="PT Sans"/>
              <a:cs typeface="PT Sans"/>
              <a:sym typeface="PT Sans"/>
            </a:endParaRPr>
          </a:p>
        </p:txBody>
      </p:sp>
      <p:sp>
        <p:nvSpPr>
          <p:cNvPr id="175" name="Google Shape;175;p22"/>
          <p:cNvSpPr/>
          <p:nvPr/>
        </p:nvSpPr>
        <p:spPr>
          <a:xfrm>
            <a:off x="3537150" y="1744800"/>
            <a:ext cx="1930500" cy="3786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Nunito"/>
                <a:ea typeface="Nunito"/>
                <a:cs typeface="Nunito"/>
                <a:sym typeface="Nunito"/>
              </a:rPr>
              <a:t>Efficient Information Flow</a:t>
            </a:r>
            <a:endParaRPr b="1">
              <a:solidFill>
                <a:schemeClr val="dk1"/>
              </a:solidFill>
              <a:latin typeface="Nunito"/>
              <a:ea typeface="Nunito"/>
              <a:cs typeface="Nunito"/>
              <a:sym typeface="Nunito"/>
            </a:endParaRPr>
          </a:p>
          <a:p>
            <a:pPr indent="0" lvl="0" marL="0" marR="0" rtl="0" algn="l">
              <a:lnSpc>
                <a:spcPct val="125011"/>
              </a:lnSpc>
              <a:spcBef>
                <a:spcPts val="200"/>
              </a:spcBef>
              <a:spcAft>
                <a:spcPts val="0"/>
              </a:spcAft>
              <a:buClr>
                <a:srgbClr val="015F98"/>
              </a:buClr>
              <a:buSzPts val="1400"/>
              <a:buFont typeface="Nunito"/>
              <a:buNone/>
            </a:pPr>
            <a:r>
              <a:t/>
            </a:r>
            <a:endParaRPr b="1">
              <a:solidFill>
                <a:srgbClr val="015F98"/>
              </a:solidFill>
              <a:latin typeface="Nunito"/>
              <a:ea typeface="Nunito"/>
              <a:cs typeface="Nunito"/>
              <a:sym typeface="Nunito"/>
            </a:endParaRPr>
          </a:p>
        </p:txBody>
      </p:sp>
      <p:sp>
        <p:nvSpPr>
          <p:cNvPr id="176" name="Google Shape;176;p22"/>
          <p:cNvSpPr/>
          <p:nvPr/>
        </p:nvSpPr>
        <p:spPr>
          <a:xfrm>
            <a:off x="3537154" y="2305043"/>
            <a:ext cx="1791600" cy="6663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rgbClr val="00002E"/>
                </a:solidFill>
                <a:latin typeface="PT Sans"/>
                <a:ea typeface="PT Sans"/>
                <a:cs typeface="PT Sans"/>
                <a:sym typeface="PT Sans"/>
              </a:rPr>
              <a:t>It ensures efficient flow of information through the network, enhancing the quality of generated images.</a:t>
            </a:r>
            <a:endParaRPr sz="1100">
              <a:solidFill>
                <a:srgbClr val="00002E"/>
              </a:solidFill>
              <a:latin typeface="PT Sans"/>
              <a:ea typeface="PT Sans"/>
              <a:cs typeface="PT Sans"/>
              <a:sym typeface="PT Sans"/>
            </a:endParaRPr>
          </a:p>
          <a:p>
            <a:pPr indent="0" lvl="0" marL="0" marR="0" rtl="0" algn="l">
              <a:lnSpc>
                <a:spcPct val="159942"/>
              </a:lnSpc>
              <a:spcBef>
                <a:spcPts val="1200"/>
              </a:spcBef>
              <a:spcAft>
                <a:spcPts val="0"/>
              </a:spcAft>
              <a:buClr>
                <a:srgbClr val="00002E"/>
              </a:buClr>
              <a:buSzPts val="1100"/>
              <a:buFont typeface="PT Sans"/>
              <a:buNone/>
            </a:pPr>
            <a:r>
              <a:t/>
            </a:r>
            <a:endParaRPr sz="1100">
              <a:solidFill>
                <a:srgbClr val="00002E"/>
              </a:solidFill>
              <a:latin typeface="PT Sans"/>
              <a:ea typeface="PT Sans"/>
              <a:cs typeface="PT Sans"/>
              <a:sym typeface="PT Sans"/>
            </a:endParaRPr>
          </a:p>
        </p:txBody>
      </p:sp>
      <p:sp>
        <p:nvSpPr>
          <p:cNvPr id="177" name="Google Shape;177;p22"/>
          <p:cNvSpPr/>
          <p:nvPr/>
        </p:nvSpPr>
        <p:spPr>
          <a:xfrm>
            <a:off x="5773400" y="1709100"/>
            <a:ext cx="2319600" cy="4500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Nunito"/>
                <a:ea typeface="Nunito"/>
                <a:cs typeface="Nunito"/>
                <a:sym typeface="Nunito"/>
              </a:rPr>
              <a:t>Contextual Information Integration</a:t>
            </a:r>
            <a:endParaRPr b="1">
              <a:solidFill>
                <a:schemeClr val="dk1"/>
              </a:solidFill>
              <a:latin typeface="Nunito"/>
              <a:ea typeface="Nunito"/>
              <a:cs typeface="Nunito"/>
              <a:sym typeface="Nunito"/>
            </a:endParaRPr>
          </a:p>
          <a:p>
            <a:pPr indent="0" lvl="0" marL="0" marR="0" rtl="0" algn="l">
              <a:lnSpc>
                <a:spcPct val="125011"/>
              </a:lnSpc>
              <a:spcBef>
                <a:spcPts val="200"/>
              </a:spcBef>
              <a:spcAft>
                <a:spcPts val="0"/>
              </a:spcAft>
              <a:buClr>
                <a:srgbClr val="AD1F96"/>
              </a:buClr>
              <a:buSzPts val="1400"/>
              <a:buFont typeface="Nunito"/>
              <a:buNone/>
            </a:pPr>
            <a:r>
              <a:t/>
            </a:r>
            <a:endParaRPr b="1">
              <a:solidFill>
                <a:srgbClr val="AD1F96"/>
              </a:solidFill>
              <a:latin typeface="Nunito"/>
              <a:ea typeface="Nunito"/>
              <a:cs typeface="Nunito"/>
              <a:sym typeface="Nunito"/>
            </a:endParaRPr>
          </a:p>
        </p:txBody>
      </p:sp>
      <p:sp>
        <p:nvSpPr>
          <p:cNvPr id="178" name="Google Shape;178;p22"/>
          <p:cNvSpPr/>
          <p:nvPr/>
        </p:nvSpPr>
        <p:spPr>
          <a:xfrm>
            <a:off x="5773410" y="2305043"/>
            <a:ext cx="1791900" cy="11106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rgbClr val="00002E"/>
                </a:solidFill>
                <a:latin typeface="PT Sans"/>
                <a:ea typeface="PT Sans"/>
                <a:cs typeface="PT Sans"/>
                <a:sym typeface="PT Sans"/>
              </a:rPr>
              <a:t>The architecture adeptly integrates contextual information to produce accurate and reliable MRI images.</a:t>
            </a:r>
            <a:endParaRPr sz="1100">
              <a:solidFill>
                <a:srgbClr val="00002E"/>
              </a:solidFill>
              <a:latin typeface="PT Sans"/>
              <a:ea typeface="PT Sans"/>
              <a:cs typeface="PT Sans"/>
              <a:sym typeface="PT Sans"/>
            </a:endParaRPr>
          </a:p>
          <a:p>
            <a:pPr indent="0" lvl="0" marL="0" marR="0" rtl="0" algn="l">
              <a:lnSpc>
                <a:spcPct val="159942"/>
              </a:lnSpc>
              <a:spcBef>
                <a:spcPts val="1200"/>
              </a:spcBef>
              <a:spcAft>
                <a:spcPts val="0"/>
              </a:spcAft>
              <a:buClr>
                <a:srgbClr val="00002E"/>
              </a:buClr>
              <a:buSzPts val="1100"/>
              <a:buFont typeface="PT Sans"/>
              <a:buNone/>
            </a:pPr>
            <a:r>
              <a:t/>
            </a:r>
            <a:endParaRPr sz="1100">
              <a:solidFill>
                <a:srgbClr val="00002E"/>
              </a:solidFill>
              <a:latin typeface="PT Sans"/>
              <a:ea typeface="PT Sans"/>
              <a:cs typeface="PT Sans"/>
              <a:sym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preencoded.png" id="184" name="Google Shape;184;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5" name="Google Shape;185;p23"/>
          <p:cNvSpPr/>
          <p:nvPr/>
        </p:nvSpPr>
        <p:spPr>
          <a:xfrm>
            <a:off x="0" y="0"/>
            <a:ext cx="9144000" cy="5143500"/>
          </a:xfrm>
          <a:prstGeom prst="rect">
            <a:avLst/>
          </a:prstGeom>
          <a:solidFill>
            <a:srgbClr val="F3F3FF">
              <a:alpha val="749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6" name="Google Shape;186;p23"/>
          <p:cNvSpPr/>
          <p:nvPr/>
        </p:nvSpPr>
        <p:spPr>
          <a:xfrm>
            <a:off x="1467743" y="2354759"/>
            <a:ext cx="3471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chemeClr val="dk1"/>
              </a:buClr>
              <a:buSzPts val="2700"/>
              <a:buFont typeface="Calibri"/>
              <a:buNone/>
            </a:pPr>
            <a:r>
              <a:t/>
            </a:r>
            <a:endParaRPr b="0" i="0" sz="2700" u="none" cap="none" strike="noStrike">
              <a:solidFill>
                <a:schemeClr val="dk1"/>
              </a:solidFill>
              <a:latin typeface="Calibri"/>
              <a:ea typeface="Calibri"/>
              <a:cs typeface="Calibri"/>
              <a:sym typeface="Calibri"/>
            </a:endParaRPr>
          </a:p>
        </p:txBody>
      </p:sp>
      <p:pic>
        <p:nvPicPr>
          <p:cNvPr id="187" name="Google Shape;187;p23"/>
          <p:cNvPicPr preferRelativeResize="0"/>
          <p:nvPr/>
        </p:nvPicPr>
        <p:blipFill>
          <a:blip r:embed="rId4">
            <a:alphaModFix/>
          </a:blip>
          <a:stretch>
            <a:fillRect/>
          </a:stretch>
        </p:blipFill>
        <p:spPr>
          <a:xfrm>
            <a:off x="711893" y="0"/>
            <a:ext cx="772021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